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87" r:id="rId3"/>
    <p:sldId id="289" r:id="rId4"/>
    <p:sldId id="288" r:id="rId5"/>
    <p:sldId id="290" r:id="rId6"/>
    <p:sldId id="299" r:id="rId7"/>
    <p:sldId id="282" r:id="rId8"/>
    <p:sldId id="283" r:id="rId9"/>
    <p:sldId id="300" r:id="rId10"/>
    <p:sldId id="260" r:id="rId11"/>
    <p:sldId id="264" r:id="rId12"/>
    <p:sldId id="296" r:id="rId13"/>
    <p:sldId id="297" r:id="rId14"/>
    <p:sldId id="298" r:id="rId15"/>
    <p:sldId id="284" r:id="rId16"/>
    <p:sldId id="291" r:id="rId17"/>
    <p:sldId id="294" r:id="rId18"/>
    <p:sldId id="292" r:id="rId19"/>
    <p:sldId id="293" r:id="rId20"/>
    <p:sldId id="295" r:id="rId21"/>
    <p:sldId id="279" r:id="rId2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9"/>
    <p:restoredTop sz="78979" autoAdjust="0"/>
  </p:normalViewPr>
  <p:slideViewPr>
    <p:cSldViewPr snapToGrid="0" snapToObjects="1">
      <p:cViewPr varScale="1">
        <p:scale>
          <a:sx n="77" d="100"/>
          <a:sy n="77" d="100"/>
        </p:scale>
        <p:origin x="1072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dk2" tx2="lt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Seconds</c:v>
                </c:pt>
              </c:strCache>
            </c:strRef>
          </c:tx>
          <c:spPr>
            <a:solidFill>
              <a:srgbClr val="800000"/>
            </a:solidFill>
          </c:spPr>
          <c:invertIfNegative val="0"/>
          <c:errBars>
            <c:errBarType val="both"/>
            <c:errValType val="percentage"/>
            <c:noEndCap val="0"/>
            <c:val val="5.0"/>
          </c:errBars>
          <c:cat>
            <c:numRef>
              <c:f>Sheet1!$A$2:$A$4</c:f>
              <c:numCache>
                <c:formatCode>General</c:formatCode>
                <c:ptCount val="3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173.0</c:v>
                </c:pt>
                <c:pt idx="1">
                  <c:v>111.0</c:v>
                </c:pt>
                <c:pt idx="2">
                  <c:v>109.0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79859888"/>
        <c:axId val="1479863280"/>
      </c:barChart>
      <c:catAx>
        <c:axId val="147985988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sz="2200" dirty="0" smtClean="0">
                    <a:latin typeface="Times New Roman"/>
                    <a:cs typeface="Times New Roman"/>
                  </a:rPr>
                  <a:t>Staff at Checkout</a:t>
                </a:r>
                <a:endParaRPr lang="en-US" sz="2200" dirty="0">
                  <a:latin typeface="Times New Roman"/>
                  <a:cs typeface="Times New Roman"/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479863280"/>
        <c:crosses val="autoZero"/>
        <c:auto val="1"/>
        <c:lblAlgn val="ctr"/>
        <c:lblOffset val="100"/>
        <c:noMultiLvlLbl val="0"/>
      </c:catAx>
      <c:valAx>
        <c:axId val="147986328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2200" dirty="0" smtClean="0">
                    <a:latin typeface="Times New Roman"/>
                    <a:cs typeface="Times New Roman"/>
                  </a:rPr>
                  <a:t>Checkout</a:t>
                </a:r>
                <a:r>
                  <a:rPr lang="en-US" sz="2200" baseline="0" dirty="0" smtClean="0">
                    <a:latin typeface="Times New Roman"/>
                    <a:cs typeface="Times New Roman"/>
                  </a:rPr>
                  <a:t> - Seconds</a:t>
                </a:r>
                <a:endParaRPr lang="en-US" sz="2200" dirty="0">
                  <a:latin typeface="Times New Roman"/>
                  <a:cs typeface="Times New Roman"/>
                </a:endParaRPr>
              </a:p>
            </c:rich>
          </c:tx>
          <c:layout>
            <c:manualLayout>
              <c:xMode val="edge"/>
              <c:yMode val="edge"/>
              <c:x val="0.0108459618434426"/>
              <c:y val="0.178504363194521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47985988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dk2" tx2="lt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65000"/>
                </a:schemeClr>
              </a:solidFill>
            </c:spPr>
          </c:dPt>
          <c:dPt>
            <c:idx val="1"/>
            <c:bubble3D val="0"/>
            <c:spPr>
              <a:solidFill>
                <a:srgbClr val="800000"/>
              </a:solidFill>
            </c:spPr>
          </c:dPt>
          <c:dPt>
            <c:idx val="2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</c:spPr>
          </c:dPt>
          <c:dPt>
            <c:idx val="3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</c:spPr>
          </c:dPt>
          <c:dPt>
            <c:idx val="4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</c:spPr>
          </c:dPt>
          <c:dLbls>
            <c:dLbl>
              <c:idx val="0"/>
              <c:layout>
                <c:manualLayout>
                  <c:x val="0.0660501208196795"/>
                  <c:y val="0.239932330113427"/>
                </c:manualLayout>
              </c:layout>
              <c:tx>
                <c:rich>
                  <a:bodyPr/>
                  <a:lstStyle/>
                  <a:p>
                    <a:r>
                      <a:rPr lang="en-US" sz="2400" b="1" dirty="0">
                        <a:latin typeface="Times New Roman"/>
                        <a:cs typeface="Times New Roman"/>
                      </a:rPr>
                      <a:t>Tours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0.18989905605411"/>
                  <c:y val="0.0206107470035842"/>
                </c:manualLayout>
              </c:layout>
              <c:tx>
                <c:rich>
                  <a:bodyPr/>
                  <a:lstStyle/>
                  <a:p>
                    <a:r>
                      <a:rPr lang="en-US" sz="2400" b="1" dirty="0">
                        <a:latin typeface="Times New Roman"/>
                        <a:cs typeface="Times New Roman"/>
                      </a:rPr>
                      <a:t>Checkout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-0.0708971281863244"/>
                  <c:y val="-0.088927583008793"/>
                </c:manualLayout>
              </c:layout>
              <c:spPr/>
              <c:txPr>
                <a:bodyPr/>
                <a:lstStyle/>
                <a:p>
                  <a:pPr>
                    <a:defRPr sz="2400" b="1">
                      <a:latin typeface="Times New Roman"/>
                      <a:cs typeface="Times New Roman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0.105114350479046"/>
                  <c:y val="0.0817356247570083"/>
                </c:manualLayout>
              </c:layout>
              <c:spPr/>
              <c:txPr>
                <a:bodyPr/>
                <a:lstStyle/>
                <a:p>
                  <a:pPr>
                    <a:defRPr sz="2400" b="1">
                      <a:latin typeface="Times New Roman"/>
                      <a:cs typeface="Times New Roman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-0.19494251479381"/>
                  <c:y val="-0.0101842455808467"/>
                </c:manualLayout>
              </c:layout>
              <c:spPr/>
              <c:txPr>
                <a:bodyPr/>
                <a:lstStyle/>
                <a:p>
                  <a:pPr>
                    <a:defRPr sz="2400" b="1">
                      <a:latin typeface="Times New Roman"/>
                      <a:cs typeface="Times New Roman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Guiding Tours</c:v>
                </c:pt>
                <c:pt idx="1">
                  <c:v>Checkout (4%)</c:v>
                </c:pt>
                <c:pt idx="2">
                  <c:v>Preparing for Tours</c:v>
                </c:pt>
                <c:pt idx="3">
                  <c:v>Talking to Guests</c:v>
                </c:pt>
                <c:pt idx="4">
                  <c:v>Idle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184.0</c:v>
                </c:pt>
                <c:pt idx="1">
                  <c:v>14.0</c:v>
                </c:pt>
                <c:pt idx="2">
                  <c:v>111.0</c:v>
                </c:pt>
                <c:pt idx="3">
                  <c:v>51.0</c:v>
                </c:pt>
                <c:pt idx="4">
                  <c:v>20.0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Break </a:t>
            </a:r>
            <a:r>
              <a:rPr lang="en-US" dirty="0" smtClean="0"/>
              <a:t>Even Time in Months</a:t>
            </a:r>
            <a:endParaRPr lang="en-US" dirty="0"/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Break Even</c:v>
                </c:pt>
              </c:strCache>
            </c:strRef>
          </c:tx>
          <c:spPr>
            <a:solidFill>
              <a:srgbClr val="800000"/>
            </a:solidFill>
          </c:spPr>
          <c:invertIfNegative val="0"/>
          <c:cat>
            <c:strRef>
              <c:f>Sheet1!$A$2:$A$7</c:f>
              <c:strCache>
                <c:ptCount val="6"/>
                <c:pt idx="0">
                  <c:v>Tour Speech</c:v>
                </c:pt>
                <c:pt idx="1">
                  <c:v>Tasting Sheets</c:v>
                </c:pt>
                <c:pt idx="2">
                  <c:v>Chalkboard</c:v>
                </c:pt>
                <c:pt idx="3">
                  <c:v>Wine Catalog</c:v>
                </c:pt>
                <c:pt idx="4">
                  <c:v>Brand Logo</c:v>
                </c:pt>
                <c:pt idx="5">
                  <c:v>Two Staff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0.0</c:v>
                </c:pt>
                <c:pt idx="1">
                  <c:v>4.5</c:v>
                </c:pt>
                <c:pt idx="2">
                  <c:v>0.21</c:v>
                </c:pt>
                <c:pt idx="3">
                  <c:v>2.04</c:v>
                </c:pt>
                <c:pt idx="4">
                  <c:v>7.2</c:v>
                </c:pt>
                <c:pt idx="5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79967536"/>
        <c:axId val="1479975360"/>
      </c:barChart>
      <c:catAx>
        <c:axId val="14799675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479975360"/>
        <c:crosses val="autoZero"/>
        <c:auto val="1"/>
        <c:lblAlgn val="ctr"/>
        <c:lblOffset val="100"/>
        <c:noMultiLvlLbl val="0"/>
      </c:catAx>
      <c:valAx>
        <c:axId val="1479975360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147996753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46793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7189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Shows</a:t>
            </a:r>
            <a:r>
              <a:rPr lang="en-US" baseline="0" dirty="0" smtClean="0"/>
              <a:t> revenue increase as % versus payoff time in months; payoff time overall is low, and ultimately will increase annual revenue by $140,000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95191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316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622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462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606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309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275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Based</a:t>
            </a:r>
            <a:r>
              <a:rPr lang="en-US" baseline="0" dirty="0" smtClean="0"/>
              <a:t> on the problem statement we received, our first check was looking into the checkout process to examine backlogging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We worked with the staff to compile a process flow, that we used to simulate the checkout process after 100 “example tours”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These simulations allowed us to estimate the impact of various levels of staff at checkout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We realized: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(1) With two staff, checkout was 36% than with one staff member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(2) Additional staff after 2 did not change anything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(3) Checkout did not seem to be a significant time constraint (i.e., 2-3 minutes)</a:t>
            </a:r>
          </a:p>
        </p:txBody>
      </p:sp>
    </p:spTree>
    <p:extLst>
      <p:ext uri="{BB962C8B-B14F-4D97-AF65-F5344CB8AC3E}">
        <p14:creationId xmlns:p14="http://schemas.microsoft.com/office/powerpoint/2010/main" val="1252704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To reinforce our suspicion</a:t>
            </a:r>
            <a:r>
              <a:rPr lang="en-US" baseline="0" dirty="0" smtClean="0"/>
              <a:t> about a lack of a constraint in the checkout process, we tracked the utilization of tour guides over the course of a day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Only 4% of a tour guide’s time was spent on checkout, demonstrating low resource utilization in that area</a:t>
            </a:r>
          </a:p>
          <a:p>
            <a:pPr marL="171450" indent="-171450">
              <a:buFont typeface="Arial"/>
              <a:buChar char="•"/>
            </a:pP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With these two findings, we advise </a:t>
            </a:r>
            <a:r>
              <a:rPr lang="en-US" u="none" baseline="0" dirty="0" smtClean="0"/>
              <a:t>that the checkout process remains as is: one person in general, and two people after a tour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849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10" y="992767"/>
            <a:ext cx="8520599" cy="27368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2" y="3778833"/>
            <a:ext cx="8520599" cy="1056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9" y="6217623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9" y="6217623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9" y="6217623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550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2" y="2867801"/>
            <a:ext cx="8520599" cy="11222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9" y="6217623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2" y="593367"/>
            <a:ext cx="8520599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2" y="1536634"/>
            <a:ext cx="8520599" cy="4555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9" y="6217623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2" y="593367"/>
            <a:ext cx="8520599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2" y="1536634"/>
            <a:ext cx="3999899" cy="4555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2" y="1536634"/>
            <a:ext cx="3999899" cy="4555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9" y="6217623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2" y="593367"/>
            <a:ext cx="8520599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9" y="6217623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2" y="740801"/>
            <a:ext cx="2807999" cy="100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2" y="1852801"/>
            <a:ext cx="2807999" cy="423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9" y="6217623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600201"/>
            <a:ext cx="6367800" cy="54542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9" y="6217623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2" y="1644233"/>
            <a:ext cx="4045199" cy="1976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2" y="3737434"/>
            <a:ext cx="4045199" cy="1646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965434"/>
            <a:ext cx="3837000" cy="49269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9" y="6217623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2" y="1474833"/>
            <a:ext cx="8520599" cy="26180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2" y="4202967"/>
            <a:ext cx="8520599" cy="1734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9" y="6217623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2" y="593367"/>
            <a:ext cx="8520599" cy="7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2" y="1536634"/>
            <a:ext cx="8520599" cy="455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9" y="6217623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microsoft.com/office/2007/relationships/hdphoto" Target="../media/hdphoto3.wdp"/><Relationship Id="rId5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microsoft.com/office/2007/relationships/hdphoto" Target="../media/hdphoto4.wdp"/><Relationship Id="rId5" Type="http://schemas.openxmlformats.org/officeDocument/2006/relationships/chart" Target="../charts/chart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microsoft.com/office/2007/relationships/hdphoto" Target="../media/hdphoto5.wdp"/><Relationship Id="rId5" Type="http://schemas.openxmlformats.org/officeDocument/2006/relationships/chart" Target="../charts/chart3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8.jpeg"/><Relationship Id="rId5" Type="http://schemas.microsoft.com/office/2007/relationships/hdphoto" Target="../media/hdphoto2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 rotWithShape="1">
          <a:blip r:embed="rId3">
            <a:alphaModFix/>
          </a:blip>
          <a:srcRect l="18804"/>
          <a:stretch/>
        </p:blipFill>
        <p:spPr>
          <a:xfrm flipH="1">
            <a:off x="3142651" y="1"/>
            <a:ext cx="6001348" cy="499664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/>
          <p:nvPr/>
        </p:nvSpPr>
        <p:spPr>
          <a:xfrm>
            <a:off x="-80800" y="0"/>
            <a:ext cx="3473099" cy="6858000"/>
          </a:xfrm>
          <a:prstGeom prst="rect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6"/>
          <p:cNvSpPr txBox="1"/>
          <p:nvPr/>
        </p:nvSpPr>
        <p:spPr>
          <a:xfrm>
            <a:off x="0" y="781477"/>
            <a:ext cx="3502367" cy="577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 b="1" dirty="0" smtClean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Bodega </a:t>
            </a:r>
            <a:r>
              <a:rPr lang="en-US" sz="3200" b="1" dirty="0" err="1" smtClean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Vistalba</a:t>
            </a:r>
            <a:endParaRPr lang="en" sz="3200" b="1" dirty="0">
              <a:ln>
                <a:solidFill>
                  <a:schemeClr val="tx1"/>
                </a:solidFill>
              </a:ln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lang="en-US" sz="3000" b="1" dirty="0" smtClean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lang="en-US" sz="3000" b="1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lang="en-US" sz="2400" i="1" dirty="0" smtClean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b="1" i="1" dirty="0" smtClean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</a:rPr>
              <a:t>Recommendations </a:t>
            </a:r>
            <a:r>
              <a:rPr lang="en" sz="2400" b="1" i="1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</a:rPr>
              <a:t>for Visitor </a:t>
            </a:r>
            <a:r>
              <a:rPr lang="en" sz="2400" b="1" i="1" dirty="0" smtClean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</a:rPr>
              <a:t>Experience</a:t>
            </a:r>
            <a:endParaRPr sz="1200" b="1" i="1" dirty="0">
              <a:ln>
                <a:solidFill>
                  <a:srgbClr val="000000"/>
                </a:solidFill>
              </a:ln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endParaRPr lang="en-US" sz="1200" dirty="0" smtClean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endParaRPr lang="en-US" sz="12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endParaRPr sz="12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endParaRPr sz="12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endParaRPr sz="20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rgbClr val="FFFFFF"/>
                </a:solidFill>
                <a:latin typeface="Times New Roman"/>
                <a:cs typeface="Times New Roman"/>
              </a:rPr>
              <a:t>Tess Kamauff,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rgbClr val="FFFFFF"/>
                </a:solidFill>
                <a:latin typeface="Times New Roman"/>
                <a:cs typeface="Times New Roman"/>
              </a:rPr>
              <a:t>Eric MacBlane,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rgbClr val="FFFFFF"/>
                </a:solidFill>
                <a:latin typeface="Times New Roman"/>
                <a:cs typeface="Times New Roman"/>
              </a:rPr>
              <a:t>Morgan Sasser,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rgbClr val="FFFFFF"/>
                </a:solidFill>
                <a:latin typeface="Times New Roman"/>
                <a:cs typeface="Times New Roman"/>
              </a:rPr>
              <a:t>Emmett Saulnier,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2000" dirty="0">
                <a:solidFill>
                  <a:srgbClr val="FFFFFF"/>
                </a:solidFill>
                <a:latin typeface="Times New Roman"/>
                <a:cs typeface="Times New Roman"/>
              </a:rPr>
              <a:t>Bill Su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sz="3000" b="1" dirty="0">
              <a:solidFill>
                <a:srgbClr val="FFFFFF"/>
              </a:solidFill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8320" y="5187551"/>
            <a:ext cx="1369875" cy="136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2425" y="5185287"/>
            <a:ext cx="1369874" cy="13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 amt="2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901883"/>
            <a:ext cx="9143999" cy="6008847"/>
          </a:xfrm>
          <a:prstGeom prst="rect">
            <a:avLst/>
          </a:prstGeom>
        </p:spPr>
      </p:pic>
      <p:graphicFrame>
        <p:nvGraphicFramePr>
          <p:cNvPr id="4" name="Chart 1"/>
          <p:cNvGraphicFramePr/>
          <p:nvPr>
            <p:extLst>
              <p:ext uri="{D42A27DB-BD31-4B8C-83A1-F6EECF244321}">
                <p14:modId xmlns:p14="http://schemas.microsoft.com/office/powerpoint/2010/main" val="2212080724"/>
              </p:ext>
            </p:extLst>
          </p:nvPr>
        </p:nvGraphicFramePr>
        <p:xfrm>
          <a:off x="477041" y="1397000"/>
          <a:ext cx="8196599" cy="49700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Shape 55"/>
          <p:cNvSpPr/>
          <p:nvPr/>
        </p:nvSpPr>
        <p:spPr>
          <a:xfrm>
            <a:off x="0" y="1"/>
            <a:ext cx="9144000" cy="879376"/>
          </a:xfrm>
          <a:prstGeom prst="rect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0729" y="138382"/>
            <a:ext cx="9144000" cy="763501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Checkout time is optimized with two staff members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208128" y="2105654"/>
            <a:ext cx="2372678" cy="1169809"/>
            <a:chOff x="3208128" y="2105654"/>
            <a:chExt cx="2372678" cy="1169809"/>
          </a:xfrm>
        </p:grpSpPr>
        <p:cxnSp>
          <p:nvCxnSpPr>
            <p:cNvPr id="3" name="Straight Arrow Connector 2"/>
            <p:cNvCxnSpPr/>
            <p:nvPr/>
          </p:nvCxnSpPr>
          <p:spPr>
            <a:xfrm>
              <a:off x="3876488" y="2139078"/>
              <a:ext cx="0" cy="1136385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42" y="2173926"/>
              <a:ext cx="160406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Times New Roman"/>
                  <a:cs typeface="Times New Roman"/>
                </a:rPr>
                <a:t>36% Decrease</a:t>
              </a:r>
              <a:endParaRPr lang="en-US" sz="2400" b="1" dirty="0">
                <a:latin typeface="Times New Roman"/>
                <a:cs typeface="Times New Roman"/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3208128" y="2105654"/>
              <a:ext cx="685069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909906" y="3275463"/>
              <a:ext cx="685069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8286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alphaModFix amt="2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6355" r="31978"/>
          <a:stretch/>
        </p:blipFill>
        <p:spPr>
          <a:xfrm>
            <a:off x="1" y="1"/>
            <a:ext cx="9144000" cy="6858000"/>
          </a:xfrm>
          <a:prstGeom prst="rect">
            <a:avLst/>
          </a:prstGeom>
        </p:spPr>
      </p:pic>
      <p:sp>
        <p:nvSpPr>
          <p:cNvPr id="9" name="Shape 55"/>
          <p:cNvSpPr/>
          <p:nvPr/>
        </p:nvSpPr>
        <p:spPr>
          <a:xfrm>
            <a:off x="0" y="1"/>
            <a:ext cx="9144000" cy="879376"/>
          </a:xfrm>
          <a:prstGeom prst="rect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30729" y="138382"/>
            <a:ext cx="9144000" cy="7635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</a:rPr>
              <a:t>Tour guides spend little time checking out visitors</a:t>
            </a:r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1" name="Chart 1"/>
          <p:cNvGraphicFramePr/>
          <p:nvPr>
            <p:extLst>
              <p:ext uri="{D42A27DB-BD31-4B8C-83A1-F6EECF244321}">
                <p14:modId xmlns:p14="http://schemas.microsoft.com/office/powerpoint/2010/main" val="125674666"/>
              </p:ext>
            </p:extLst>
          </p:nvPr>
        </p:nvGraphicFramePr>
        <p:xfrm>
          <a:off x="281111" y="956600"/>
          <a:ext cx="8541241" cy="58052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380299" y="6320845"/>
            <a:ext cx="2138752" cy="461665"/>
          </a:xfrm>
          <a:prstGeom prst="rect">
            <a:avLst/>
          </a:prstGeom>
          <a:noFill/>
          <a:ln w="28575" cmpd="sng"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latin typeface="Times New Roman"/>
                <a:cs typeface="Times New Roman"/>
              </a:rPr>
              <a:t> (4%)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92265" y="1136793"/>
            <a:ext cx="2253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 smtClean="0">
                <a:latin typeface="Times New Roman"/>
                <a:cs typeface="Times New Roman"/>
              </a:rPr>
              <a:t>Tour Guide Time Use</a:t>
            </a:r>
            <a:endParaRPr lang="en-US" sz="2800" b="1" u="sng" dirty="0">
              <a:latin typeface="Times New Roman"/>
              <a:cs typeface="Times New Roman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42875" y="4550858"/>
            <a:ext cx="12624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b="1" dirty="0" smtClean="0">
                <a:latin typeface="Times New Roman"/>
                <a:cs typeface="Times New Roman"/>
              </a:rPr>
              <a:t>Guiding</a:t>
            </a:r>
            <a:endParaRPr lang="en-US" sz="24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1093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5"/>
          <p:cNvSpPr/>
          <p:nvPr/>
        </p:nvSpPr>
        <p:spPr>
          <a:xfrm>
            <a:off x="0" y="681644"/>
            <a:ext cx="3541222" cy="6176356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5"/>
          <p:cNvSpPr/>
          <p:nvPr/>
        </p:nvSpPr>
        <p:spPr>
          <a:xfrm>
            <a:off x="0" y="1"/>
            <a:ext cx="9144000" cy="879376"/>
          </a:xfrm>
          <a:prstGeom prst="rect">
            <a:avLst/>
          </a:prstGeom>
          <a:solidFill>
            <a:srgbClr val="980000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0729" y="138382"/>
            <a:ext cx="9144000" cy="7635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</a:rPr>
              <a:t>Test recommendations to determine effectiveness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8516" y="1422639"/>
            <a:ext cx="2344189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700" b="1" dirty="0" smtClean="0">
                <a:solidFill>
                  <a:schemeClr val="bg1"/>
                </a:solidFill>
              </a:rPr>
              <a:t>1</a:t>
            </a:r>
            <a:endParaRPr lang="en-US" sz="287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73978" y="1407251"/>
            <a:ext cx="51372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/>
              <a:t>Control</a:t>
            </a:r>
            <a:r>
              <a:rPr lang="zh-CN" altLang="en-US" sz="7200" b="1" dirty="0" smtClean="0"/>
              <a:t> </a:t>
            </a:r>
            <a:r>
              <a:rPr lang="en-US" altLang="zh-CN" sz="7200" b="1" dirty="0" smtClean="0"/>
              <a:t>Group</a:t>
            </a:r>
            <a:endParaRPr lang="zh-CN" altLang="en-US" sz="7200" b="1" dirty="0" smtClean="0"/>
          </a:p>
          <a:p>
            <a:endParaRPr lang="zh-CN" altLang="en-US" sz="4800" dirty="0"/>
          </a:p>
          <a:p>
            <a:r>
              <a:rPr lang="en-US" altLang="zh-CN" sz="4800" dirty="0" smtClean="0"/>
              <a:t>For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current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operations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228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5"/>
          <p:cNvSpPr/>
          <p:nvPr/>
        </p:nvSpPr>
        <p:spPr>
          <a:xfrm>
            <a:off x="0" y="681644"/>
            <a:ext cx="3541222" cy="6176356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5"/>
          <p:cNvSpPr/>
          <p:nvPr/>
        </p:nvSpPr>
        <p:spPr>
          <a:xfrm>
            <a:off x="0" y="1"/>
            <a:ext cx="9144000" cy="879376"/>
          </a:xfrm>
          <a:prstGeom prst="rect">
            <a:avLst/>
          </a:prstGeom>
          <a:solidFill>
            <a:srgbClr val="980000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0729" y="138382"/>
            <a:ext cx="9144000" cy="7635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</a:rPr>
              <a:t>Test recommendations to determine effectiveness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8516" y="1422639"/>
            <a:ext cx="2344189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700" b="1" dirty="0">
                <a:solidFill>
                  <a:schemeClr val="bg1"/>
                </a:solidFill>
              </a:rPr>
              <a:t>2</a:t>
            </a:r>
            <a:endParaRPr lang="en-US" sz="287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73978" y="1138332"/>
            <a:ext cx="513726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/>
              <a:t>Treatment</a:t>
            </a:r>
            <a:r>
              <a:rPr lang="zh-CN" altLang="en-US" sz="7200" b="1" dirty="0" smtClean="0"/>
              <a:t> </a:t>
            </a:r>
            <a:r>
              <a:rPr lang="en-US" altLang="zh-CN" sz="7200" b="1" dirty="0" smtClean="0"/>
              <a:t>Group</a:t>
            </a:r>
            <a:endParaRPr lang="zh-CN" altLang="en-US" sz="7200" b="1" dirty="0" smtClean="0"/>
          </a:p>
          <a:p>
            <a:endParaRPr lang="zh-CN" altLang="en-US" sz="4800" dirty="0"/>
          </a:p>
          <a:p>
            <a:r>
              <a:rPr lang="en-US" altLang="zh-CN" sz="4800" dirty="0" smtClean="0"/>
              <a:t>For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implementation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analysis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90867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5"/>
          <p:cNvSpPr/>
          <p:nvPr/>
        </p:nvSpPr>
        <p:spPr>
          <a:xfrm>
            <a:off x="0" y="681644"/>
            <a:ext cx="3541222" cy="6176356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55"/>
          <p:cNvSpPr/>
          <p:nvPr/>
        </p:nvSpPr>
        <p:spPr>
          <a:xfrm>
            <a:off x="0" y="1"/>
            <a:ext cx="9144000" cy="879376"/>
          </a:xfrm>
          <a:prstGeom prst="rect">
            <a:avLst/>
          </a:prstGeom>
          <a:solidFill>
            <a:srgbClr val="980000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0729" y="138382"/>
            <a:ext cx="9144000" cy="7635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</a:rPr>
              <a:t>Test recommendations to determine effectiveness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8516" y="1422639"/>
            <a:ext cx="2344189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700" b="1" dirty="0">
                <a:solidFill>
                  <a:schemeClr val="bg1"/>
                </a:solidFill>
              </a:rPr>
              <a:t>3</a:t>
            </a:r>
            <a:endParaRPr lang="en-US" sz="287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73978" y="1968942"/>
            <a:ext cx="51372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/>
              <a:t>Decision</a:t>
            </a:r>
            <a:endParaRPr lang="zh-CN" altLang="en-US" sz="7200" b="1" dirty="0" smtClean="0"/>
          </a:p>
          <a:p>
            <a:endParaRPr lang="zh-CN" altLang="en-US" sz="4800" dirty="0"/>
          </a:p>
          <a:p>
            <a:r>
              <a:rPr lang="en-US" altLang="zh-CN" sz="4800" dirty="0" smtClean="0"/>
              <a:t>Constructed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on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simple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analysis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0667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011" r="4284"/>
          <a:stretch/>
        </p:blipFill>
        <p:spPr>
          <a:xfrm>
            <a:off x="0" y="693274"/>
            <a:ext cx="9144000" cy="616472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643275" y="1570164"/>
            <a:ext cx="7994912" cy="4179442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" name="Shape 55"/>
          <p:cNvSpPr/>
          <p:nvPr/>
        </p:nvSpPr>
        <p:spPr>
          <a:xfrm>
            <a:off x="0" y="1"/>
            <a:ext cx="9144000" cy="879376"/>
          </a:xfrm>
          <a:prstGeom prst="rect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30729" y="138382"/>
            <a:ext cx="9144000" cy="7635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</a:rPr>
              <a:t>Break-even time is low for each change</a:t>
            </a:r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9" name="Chart 48"/>
          <p:cNvGraphicFramePr/>
          <p:nvPr>
            <p:extLst/>
          </p:nvPr>
        </p:nvGraphicFramePr>
        <p:xfrm>
          <a:off x="617117" y="1570164"/>
          <a:ext cx="7994912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966894" y="4314660"/>
            <a:ext cx="894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N/A</a:t>
            </a:r>
            <a:endParaRPr lang="en-US" sz="20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7352388" y="4314660"/>
            <a:ext cx="894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N/A</a:t>
            </a:r>
            <a:endParaRPr lang="en-US" sz="20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2273794" y="2894157"/>
            <a:ext cx="828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4.5</a:t>
            </a:r>
            <a:endParaRPr lang="en-US" sz="20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3551832" y="4314660"/>
            <a:ext cx="828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0.2</a:t>
            </a:r>
            <a:endParaRPr lang="en-US" sz="20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4828125" y="3687824"/>
            <a:ext cx="828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2.0</a:t>
            </a:r>
            <a:endParaRPr lang="en-US" sz="20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6112506" y="2013909"/>
            <a:ext cx="828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7.2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73168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5"/>
          <p:cNvSpPr/>
          <p:nvPr/>
        </p:nvSpPr>
        <p:spPr>
          <a:xfrm>
            <a:off x="-80800" y="0"/>
            <a:ext cx="4686051" cy="6858000"/>
          </a:xfrm>
          <a:prstGeom prst="rect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141316" y="141557"/>
            <a:ext cx="4081549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altLang="zh-CN" sz="4400" dirty="0" smtClean="0">
                <a:solidFill>
                  <a:schemeClr val="bg1"/>
                </a:solidFill>
                <a:latin typeface="Times New Roman"/>
                <a:cs typeface="Times New Roman"/>
              </a:rPr>
              <a:t>Two</a:t>
            </a:r>
            <a:r>
              <a:rPr lang="zh-CN" altLang="en-US" sz="440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400" dirty="0" smtClean="0">
                <a:solidFill>
                  <a:schemeClr val="bg1"/>
                </a:solidFill>
                <a:latin typeface="Times New Roman"/>
                <a:cs typeface="Times New Roman"/>
              </a:rPr>
              <a:t>people</a:t>
            </a:r>
            <a:r>
              <a:rPr lang="zh-CN" altLang="en-US" sz="440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400" dirty="0" smtClean="0">
                <a:solidFill>
                  <a:schemeClr val="bg1"/>
                </a:solidFill>
                <a:latin typeface="Times New Roman"/>
                <a:cs typeface="Times New Roman"/>
              </a:rPr>
              <a:t>at</a:t>
            </a:r>
            <a:r>
              <a:rPr lang="zh-CN" altLang="en-US" sz="440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400" dirty="0" smtClean="0">
                <a:solidFill>
                  <a:schemeClr val="bg1"/>
                </a:solidFill>
                <a:latin typeface="Times New Roman"/>
                <a:cs typeface="Times New Roman"/>
              </a:rPr>
              <a:t>checkout</a:t>
            </a:r>
            <a:r>
              <a:rPr lang="zh-CN" altLang="en-US" sz="440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400" dirty="0" smtClean="0">
                <a:solidFill>
                  <a:schemeClr val="bg1"/>
                </a:solidFill>
                <a:latin typeface="Times New Roman"/>
                <a:cs typeface="Times New Roman"/>
              </a:rPr>
              <a:t>will</a:t>
            </a:r>
            <a:endParaRPr lang="zh-CN" altLang="en-US" sz="4400" dirty="0" smtClean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lvl="2"/>
            <a:endParaRPr lang="zh-CN" altLang="en-US" sz="4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lvl="2"/>
            <a:r>
              <a:rPr lang="en-US" altLang="zh-CN" sz="5400" b="1" dirty="0" smtClean="0">
                <a:solidFill>
                  <a:schemeClr val="bg1"/>
                </a:solidFill>
                <a:latin typeface="Times New Roman"/>
                <a:cs typeface="Times New Roman"/>
              </a:rPr>
              <a:t>Decrease</a:t>
            </a:r>
            <a:r>
              <a:rPr lang="zh-CN" altLang="en-US" sz="5400" b="1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400" b="1" dirty="0" smtClean="0">
                <a:solidFill>
                  <a:schemeClr val="bg1"/>
                </a:solidFill>
                <a:latin typeface="Times New Roman"/>
                <a:cs typeface="Times New Roman"/>
              </a:rPr>
              <a:t>wait</a:t>
            </a:r>
            <a:r>
              <a:rPr lang="zh-CN" altLang="en-US" sz="5400" b="1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400" b="1" dirty="0" smtClean="0">
                <a:solidFill>
                  <a:schemeClr val="bg1"/>
                </a:solidFill>
                <a:latin typeface="Times New Roman"/>
                <a:cs typeface="Times New Roman"/>
              </a:rPr>
              <a:t>time</a:t>
            </a:r>
            <a:r>
              <a:rPr lang="zh-CN" altLang="en-US" sz="5400" b="1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400" b="1" dirty="0" smtClean="0">
                <a:solidFill>
                  <a:schemeClr val="bg1"/>
                </a:solidFill>
                <a:latin typeface="Times New Roman"/>
                <a:cs typeface="Times New Roman"/>
              </a:rPr>
              <a:t>by</a:t>
            </a:r>
            <a:endParaRPr lang="zh-CN" altLang="en-US" sz="5400" b="1" dirty="0" smtClean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lvl="2"/>
            <a:r>
              <a:rPr lang="en-US" sz="13800" b="1" dirty="0" smtClean="0">
                <a:solidFill>
                  <a:schemeClr val="bg1"/>
                </a:solidFill>
                <a:latin typeface="Times New Roman"/>
                <a:cs typeface="Times New Roman"/>
              </a:rPr>
              <a:t>36%</a:t>
            </a:r>
            <a:endParaRPr lang="en-US" sz="13800" b="1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5" name="Freeform 25"/>
          <p:cNvSpPr>
            <a:spLocks noChangeAspect="1" noEditPoints="1"/>
          </p:cNvSpPr>
          <p:nvPr/>
        </p:nvSpPr>
        <p:spPr bwMode="auto">
          <a:xfrm>
            <a:off x="5253644" y="1645240"/>
            <a:ext cx="3361120" cy="2901944"/>
          </a:xfrm>
          <a:custGeom>
            <a:avLst/>
            <a:gdLst>
              <a:gd name="T0" fmla="*/ 277 w 543"/>
              <a:gd name="T1" fmla="*/ 335 h 477"/>
              <a:gd name="T2" fmla="*/ 277 w 543"/>
              <a:gd name="T3" fmla="*/ 335 h 477"/>
              <a:gd name="T4" fmla="*/ 207 w 543"/>
              <a:gd name="T5" fmla="*/ 253 h 477"/>
              <a:gd name="T6" fmla="*/ 230 w 543"/>
              <a:gd name="T7" fmla="*/ 192 h 477"/>
              <a:gd name="T8" fmla="*/ 250 w 543"/>
              <a:gd name="T9" fmla="*/ 150 h 477"/>
              <a:gd name="T10" fmla="*/ 242 w 543"/>
              <a:gd name="T11" fmla="*/ 129 h 477"/>
              <a:gd name="T12" fmla="*/ 248 w 543"/>
              <a:gd name="T13" fmla="*/ 85 h 477"/>
              <a:gd name="T14" fmla="*/ 161 w 543"/>
              <a:gd name="T15" fmla="*/ 0 h 477"/>
              <a:gd name="T16" fmla="*/ 75 w 543"/>
              <a:gd name="T17" fmla="*/ 85 h 477"/>
              <a:gd name="T18" fmla="*/ 80 w 543"/>
              <a:gd name="T19" fmla="*/ 129 h 477"/>
              <a:gd name="T20" fmla="*/ 72 w 543"/>
              <a:gd name="T21" fmla="*/ 150 h 477"/>
              <a:gd name="T22" fmla="*/ 93 w 543"/>
              <a:gd name="T23" fmla="*/ 192 h 477"/>
              <a:gd name="T24" fmla="*/ 116 w 543"/>
              <a:gd name="T25" fmla="*/ 253 h 477"/>
              <a:gd name="T26" fmla="*/ 45 w 543"/>
              <a:gd name="T27" fmla="*/ 335 h 477"/>
              <a:gd name="T28" fmla="*/ 0 w 543"/>
              <a:gd name="T29" fmla="*/ 378 h 477"/>
              <a:gd name="T30" fmla="*/ 0 w 543"/>
              <a:gd name="T31" fmla="*/ 477 h 477"/>
              <a:gd name="T32" fmla="*/ 377 w 543"/>
              <a:gd name="T33" fmla="*/ 477 h 477"/>
              <a:gd name="T34" fmla="*/ 377 w 543"/>
              <a:gd name="T35" fmla="*/ 403 h 477"/>
              <a:gd name="T36" fmla="*/ 277 w 543"/>
              <a:gd name="T37" fmla="*/ 335 h 477"/>
              <a:gd name="T38" fmla="*/ 543 w 543"/>
              <a:gd name="T39" fmla="*/ 477 h 477"/>
              <a:gd name="T40" fmla="*/ 543 w 543"/>
              <a:gd name="T41" fmla="*/ 477 h 477"/>
              <a:gd name="T42" fmla="*/ 536 w 543"/>
              <a:gd name="T43" fmla="*/ 364 h 477"/>
              <a:gd name="T44" fmla="*/ 464 w 543"/>
              <a:gd name="T45" fmla="*/ 320 h 477"/>
              <a:gd name="T46" fmla="*/ 411 w 543"/>
              <a:gd name="T47" fmla="*/ 259 h 477"/>
              <a:gd name="T48" fmla="*/ 429 w 543"/>
              <a:gd name="T49" fmla="*/ 213 h 477"/>
              <a:gd name="T50" fmla="*/ 444 w 543"/>
              <a:gd name="T51" fmla="*/ 181 h 477"/>
              <a:gd name="T52" fmla="*/ 438 w 543"/>
              <a:gd name="T53" fmla="*/ 165 h 477"/>
              <a:gd name="T54" fmla="*/ 442 w 543"/>
              <a:gd name="T55" fmla="*/ 132 h 477"/>
              <a:gd name="T56" fmla="*/ 377 w 543"/>
              <a:gd name="T57" fmla="*/ 68 h 477"/>
              <a:gd name="T58" fmla="*/ 312 w 543"/>
              <a:gd name="T59" fmla="*/ 132 h 477"/>
              <a:gd name="T60" fmla="*/ 316 w 543"/>
              <a:gd name="T61" fmla="*/ 165 h 477"/>
              <a:gd name="T62" fmla="*/ 311 w 543"/>
              <a:gd name="T63" fmla="*/ 181 h 477"/>
              <a:gd name="T64" fmla="*/ 326 w 543"/>
              <a:gd name="T65" fmla="*/ 213 h 477"/>
              <a:gd name="T66" fmla="*/ 343 w 543"/>
              <a:gd name="T67" fmla="*/ 259 h 477"/>
              <a:gd name="T68" fmla="*/ 321 w 543"/>
              <a:gd name="T69" fmla="*/ 304 h 477"/>
              <a:gd name="T70" fmla="*/ 421 w 543"/>
              <a:gd name="T71" fmla="*/ 397 h 477"/>
              <a:gd name="T72" fmla="*/ 421 w 543"/>
              <a:gd name="T73" fmla="*/ 477 h 477"/>
              <a:gd name="T74" fmla="*/ 543 w 543"/>
              <a:gd name="T75" fmla="*/ 477 h 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43" h="477">
                <a:moveTo>
                  <a:pt x="277" y="335"/>
                </a:moveTo>
                <a:lnTo>
                  <a:pt x="277" y="335"/>
                </a:lnTo>
                <a:cubicBezTo>
                  <a:pt x="224" y="313"/>
                  <a:pt x="207" y="294"/>
                  <a:pt x="207" y="253"/>
                </a:cubicBezTo>
                <a:cubicBezTo>
                  <a:pt x="207" y="229"/>
                  <a:pt x="223" y="237"/>
                  <a:pt x="230" y="192"/>
                </a:cubicBezTo>
                <a:cubicBezTo>
                  <a:pt x="233" y="174"/>
                  <a:pt x="248" y="192"/>
                  <a:pt x="250" y="150"/>
                </a:cubicBezTo>
                <a:cubicBezTo>
                  <a:pt x="250" y="133"/>
                  <a:pt x="242" y="129"/>
                  <a:pt x="242" y="129"/>
                </a:cubicBezTo>
                <a:cubicBezTo>
                  <a:pt x="242" y="129"/>
                  <a:pt x="247" y="104"/>
                  <a:pt x="248" y="85"/>
                </a:cubicBezTo>
                <a:cubicBezTo>
                  <a:pt x="250" y="61"/>
                  <a:pt x="236" y="0"/>
                  <a:pt x="161" y="0"/>
                </a:cubicBezTo>
                <a:cubicBezTo>
                  <a:pt x="87" y="0"/>
                  <a:pt x="73" y="61"/>
                  <a:pt x="75" y="85"/>
                </a:cubicBezTo>
                <a:cubicBezTo>
                  <a:pt x="76" y="104"/>
                  <a:pt x="80" y="129"/>
                  <a:pt x="80" y="129"/>
                </a:cubicBezTo>
                <a:cubicBezTo>
                  <a:pt x="80" y="129"/>
                  <a:pt x="72" y="133"/>
                  <a:pt x="72" y="150"/>
                </a:cubicBezTo>
                <a:cubicBezTo>
                  <a:pt x="75" y="192"/>
                  <a:pt x="90" y="174"/>
                  <a:pt x="93" y="192"/>
                </a:cubicBezTo>
                <a:cubicBezTo>
                  <a:pt x="100" y="237"/>
                  <a:pt x="116" y="229"/>
                  <a:pt x="116" y="253"/>
                </a:cubicBezTo>
                <a:cubicBezTo>
                  <a:pt x="116" y="294"/>
                  <a:pt x="99" y="313"/>
                  <a:pt x="45" y="335"/>
                </a:cubicBezTo>
                <a:cubicBezTo>
                  <a:pt x="29" y="342"/>
                  <a:pt x="0" y="353"/>
                  <a:pt x="0" y="378"/>
                </a:cubicBezTo>
                <a:lnTo>
                  <a:pt x="0" y="477"/>
                </a:lnTo>
                <a:lnTo>
                  <a:pt x="377" y="477"/>
                </a:lnTo>
                <a:lnTo>
                  <a:pt x="377" y="403"/>
                </a:lnTo>
                <a:cubicBezTo>
                  <a:pt x="377" y="380"/>
                  <a:pt x="331" y="358"/>
                  <a:pt x="277" y="335"/>
                </a:cubicBezTo>
                <a:close/>
                <a:moveTo>
                  <a:pt x="543" y="477"/>
                </a:moveTo>
                <a:lnTo>
                  <a:pt x="543" y="477"/>
                </a:lnTo>
                <a:cubicBezTo>
                  <a:pt x="543" y="477"/>
                  <a:pt x="542" y="375"/>
                  <a:pt x="536" y="364"/>
                </a:cubicBezTo>
                <a:cubicBezTo>
                  <a:pt x="527" y="348"/>
                  <a:pt x="505" y="337"/>
                  <a:pt x="464" y="320"/>
                </a:cubicBezTo>
                <a:cubicBezTo>
                  <a:pt x="424" y="303"/>
                  <a:pt x="411" y="289"/>
                  <a:pt x="411" y="259"/>
                </a:cubicBezTo>
                <a:cubicBezTo>
                  <a:pt x="411" y="240"/>
                  <a:pt x="423" y="246"/>
                  <a:pt x="429" y="213"/>
                </a:cubicBezTo>
                <a:cubicBezTo>
                  <a:pt x="431" y="199"/>
                  <a:pt x="442" y="213"/>
                  <a:pt x="444" y="181"/>
                </a:cubicBezTo>
                <a:cubicBezTo>
                  <a:pt x="444" y="168"/>
                  <a:pt x="438" y="165"/>
                  <a:pt x="438" y="165"/>
                </a:cubicBezTo>
                <a:cubicBezTo>
                  <a:pt x="438" y="165"/>
                  <a:pt x="441" y="146"/>
                  <a:pt x="442" y="132"/>
                </a:cubicBezTo>
                <a:cubicBezTo>
                  <a:pt x="444" y="114"/>
                  <a:pt x="433" y="68"/>
                  <a:pt x="377" y="68"/>
                </a:cubicBezTo>
                <a:cubicBezTo>
                  <a:pt x="321" y="68"/>
                  <a:pt x="311" y="114"/>
                  <a:pt x="312" y="132"/>
                </a:cubicBezTo>
                <a:cubicBezTo>
                  <a:pt x="313" y="146"/>
                  <a:pt x="316" y="165"/>
                  <a:pt x="316" y="165"/>
                </a:cubicBezTo>
                <a:cubicBezTo>
                  <a:pt x="316" y="165"/>
                  <a:pt x="311" y="168"/>
                  <a:pt x="311" y="181"/>
                </a:cubicBezTo>
                <a:cubicBezTo>
                  <a:pt x="313" y="213"/>
                  <a:pt x="323" y="199"/>
                  <a:pt x="326" y="213"/>
                </a:cubicBezTo>
                <a:cubicBezTo>
                  <a:pt x="331" y="246"/>
                  <a:pt x="343" y="240"/>
                  <a:pt x="343" y="259"/>
                </a:cubicBezTo>
                <a:cubicBezTo>
                  <a:pt x="343" y="279"/>
                  <a:pt x="337" y="292"/>
                  <a:pt x="321" y="304"/>
                </a:cubicBezTo>
                <a:cubicBezTo>
                  <a:pt x="409" y="348"/>
                  <a:pt x="421" y="357"/>
                  <a:pt x="421" y="397"/>
                </a:cubicBezTo>
                <a:lnTo>
                  <a:pt x="421" y="477"/>
                </a:lnTo>
                <a:lnTo>
                  <a:pt x="543" y="477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186" tIns="45593" rIns="91186" bIns="45593" numCol="1" anchor="t" anchorCtr="0" compatLnSpc="1">
            <a:prstTxWarp prst="textNoShape">
              <a:avLst/>
            </a:prstTxWarp>
          </a:bodyPr>
          <a:lstStyle/>
          <a:p>
            <a:endParaRPr lang="en-US" sz="1795" dirty="0"/>
          </a:p>
        </p:txBody>
      </p:sp>
    </p:spTree>
    <p:extLst>
      <p:ext uri="{BB962C8B-B14F-4D97-AF65-F5344CB8AC3E}">
        <p14:creationId xmlns:p14="http://schemas.microsoft.com/office/powerpoint/2010/main" val="206029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5"/>
          <p:cNvSpPr/>
          <p:nvPr/>
        </p:nvSpPr>
        <p:spPr>
          <a:xfrm>
            <a:off x="-80800" y="0"/>
            <a:ext cx="4686051" cy="6858000"/>
          </a:xfrm>
          <a:prstGeom prst="rect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221450" y="271582"/>
            <a:ext cx="4081549" cy="6586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altLang="zh-CN" sz="4400" dirty="0" smtClean="0">
                <a:solidFill>
                  <a:schemeClr val="bg1"/>
                </a:solidFill>
                <a:latin typeface="Times New Roman"/>
                <a:cs typeface="Times New Roman"/>
              </a:rPr>
              <a:t>Adding</a:t>
            </a:r>
            <a:r>
              <a:rPr lang="zh-CN" altLang="en-US" sz="440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400" dirty="0" smtClean="0">
                <a:solidFill>
                  <a:schemeClr val="bg1"/>
                </a:solidFill>
                <a:latin typeface="Times New Roman"/>
                <a:cs typeface="Times New Roman"/>
              </a:rPr>
              <a:t>deliberate</a:t>
            </a:r>
            <a:r>
              <a:rPr lang="zh-CN" altLang="en-US" sz="440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400" dirty="0" smtClean="0">
                <a:solidFill>
                  <a:schemeClr val="bg1"/>
                </a:solidFill>
                <a:latin typeface="Times New Roman"/>
                <a:cs typeface="Times New Roman"/>
              </a:rPr>
              <a:t>signage</a:t>
            </a:r>
            <a:r>
              <a:rPr lang="zh-CN" altLang="en-US" sz="440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400" dirty="0" smtClean="0">
                <a:solidFill>
                  <a:schemeClr val="bg1"/>
                </a:solidFill>
                <a:latin typeface="Times New Roman"/>
                <a:cs typeface="Times New Roman"/>
              </a:rPr>
              <a:t>will</a:t>
            </a:r>
            <a:endParaRPr lang="zh-CN" altLang="en-US" sz="4400" dirty="0" smtClean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lvl="2"/>
            <a:endParaRPr lang="zh-CN" altLang="en-US" sz="4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lvl="2"/>
            <a:r>
              <a:rPr lang="en-US" altLang="zh-CN" sz="5400" b="1" dirty="0" smtClean="0">
                <a:solidFill>
                  <a:schemeClr val="bg1"/>
                </a:solidFill>
                <a:latin typeface="Times New Roman"/>
                <a:cs typeface="Times New Roman"/>
              </a:rPr>
              <a:t>Increase</a:t>
            </a:r>
            <a:r>
              <a:rPr lang="zh-CN" altLang="en-US" sz="5400" b="1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400" b="1" dirty="0" smtClean="0">
                <a:solidFill>
                  <a:schemeClr val="bg1"/>
                </a:solidFill>
                <a:latin typeface="Times New Roman"/>
                <a:cs typeface="Times New Roman"/>
              </a:rPr>
              <a:t>revenue</a:t>
            </a:r>
            <a:r>
              <a:rPr lang="zh-CN" altLang="en-US" sz="5400" b="1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400" b="1" dirty="0" smtClean="0">
                <a:solidFill>
                  <a:schemeClr val="bg1"/>
                </a:solidFill>
                <a:latin typeface="Times New Roman"/>
                <a:cs typeface="Times New Roman"/>
              </a:rPr>
              <a:t>by</a:t>
            </a:r>
            <a:endParaRPr lang="zh-CN" altLang="en-US" sz="5400" b="1" dirty="0" smtClean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lvl="2"/>
            <a:r>
              <a:rPr lang="en-US" altLang="zh-CN" sz="13800" b="1" dirty="0" smtClean="0">
                <a:solidFill>
                  <a:schemeClr val="bg1"/>
                </a:solidFill>
                <a:latin typeface="Times New Roman"/>
                <a:cs typeface="Times New Roman"/>
              </a:rPr>
              <a:t>3</a:t>
            </a:r>
            <a:r>
              <a:rPr lang="en-US" sz="13800" b="1" dirty="0" smtClean="0">
                <a:solidFill>
                  <a:schemeClr val="bg1"/>
                </a:solidFill>
                <a:latin typeface="Times New Roman"/>
                <a:cs typeface="Times New Roman"/>
              </a:rPr>
              <a:t>%</a:t>
            </a:r>
            <a:endParaRPr lang="en-US" sz="13800" b="1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396120" y="1669977"/>
            <a:ext cx="2883355" cy="3518045"/>
            <a:chOff x="7788275" y="698501"/>
            <a:chExt cx="873126" cy="1047750"/>
          </a:xfrm>
          <a:solidFill>
            <a:schemeClr val="tx1"/>
          </a:solidFill>
        </p:grpSpPr>
        <p:sp>
          <p:nvSpPr>
            <p:cNvPr id="7" name="Freeform 43"/>
            <p:cNvSpPr>
              <a:spLocks/>
            </p:cNvSpPr>
            <p:nvPr/>
          </p:nvSpPr>
          <p:spPr bwMode="auto">
            <a:xfrm>
              <a:off x="8232775" y="908051"/>
              <a:ext cx="22225" cy="77788"/>
            </a:xfrm>
            <a:custGeom>
              <a:avLst/>
              <a:gdLst>
                <a:gd name="T0" fmla="*/ 3 w 11"/>
                <a:gd name="T1" fmla="*/ 37 h 37"/>
                <a:gd name="T2" fmla="*/ 7 w 11"/>
                <a:gd name="T3" fmla="*/ 37 h 37"/>
                <a:gd name="T4" fmla="*/ 11 w 11"/>
                <a:gd name="T5" fmla="*/ 33 h 37"/>
                <a:gd name="T6" fmla="*/ 11 w 11"/>
                <a:gd name="T7" fmla="*/ 2 h 37"/>
                <a:gd name="T8" fmla="*/ 11 w 11"/>
                <a:gd name="T9" fmla="*/ 0 h 37"/>
                <a:gd name="T10" fmla="*/ 3 w 11"/>
                <a:gd name="T11" fmla="*/ 6 h 37"/>
                <a:gd name="T12" fmla="*/ 0 w 11"/>
                <a:gd name="T13" fmla="*/ 5 h 37"/>
                <a:gd name="T14" fmla="*/ 0 w 11"/>
                <a:gd name="T15" fmla="*/ 33 h 37"/>
                <a:gd name="T16" fmla="*/ 3 w 11"/>
                <a:gd name="T1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37">
                  <a:moveTo>
                    <a:pt x="3" y="37"/>
                  </a:moveTo>
                  <a:cubicBezTo>
                    <a:pt x="7" y="37"/>
                    <a:pt x="7" y="37"/>
                    <a:pt x="7" y="37"/>
                  </a:cubicBezTo>
                  <a:cubicBezTo>
                    <a:pt x="9" y="37"/>
                    <a:pt x="11" y="35"/>
                    <a:pt x="11" y="3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6" y="4"/>
                    <a:pt x="3" y="6"/>
                    <a:pt x="3" y="6"/>
                  </a:cubicBezTo>
                  <a:cubicBezTo>
                    <a:pt x="2" y="7"/>
                    <a:pt x="1" y="6"/>
                    <a:pt x="0" y="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5"/>
                    <a:pt x="1" y="37"/>
                    <a:pt x="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44"/>
            <p:cNvSpPr>
              <a:spLocks/>
            </p:cNvSpPr>
            <p:nvPr/>
          </p:nvSpPr>
          <p:spPr bwMode="auto">
            <a:xfrm>
              <a:off x="8207375" y="784226"/>
              <a:ext cx="298450" cy="241300"/>
            </a:xfrm>
            <a:custGeom>
              <a:avLst/>
              <a:gdLst>
                <a:gd name="T0" fmla="*/ 2 w 142"/>
                <a:gd name="T1" fmla="*/ 115 h 115"/>
                <a:gd name="T2" fmla="*/ 139 w 142"/>
                <a:gd name="T3" fmla="*/ 115 h 115"/>
                <a:gd name="T4" fmla="*/ 142 w 142"/>
                <a:gd name="T5" fmla="*/ 112 h 115"/>
                <a:gd name="T6" fmla="*/ 139 w 142"/>
                <a:gd name="T7" fmla="*/ 108 h 115"/>
                <a:gd name="T8" fmla="*/ 8 w 142"/>
                <a:gd name="T9" fmla="*/ 108 h 115"/>
                <a:gd name="T10" fmla="*/ 5 w 142"/>
                <a:gd name="T11" fmla="*/ 104 h 115"/>
                <a:gd name="T12" fmla="*/ 5 w 142"/>
                <a:gd name="T13" fmla="*/ 4 h 115"/>
                <a:gd name="T14" fmla="*/ 2 w 142"/>
                <a:gd name="T15" fmla="*/ 0 h 115"/>
                <a:gd name="T16" fmla="*/ 0 w 142"/>
                <a:gd name="T17" fmla="*/ 4 h 115"/>
                <a:gd name="T18" fmla="*/ 0 w 142"/>
                <a:gd name="T19" fmla="*/ 112 h 115"/>
                <a:gd name="T20" fmla="*/ 2 w 142"/>
                <a:gd name="T2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2" h="115">
                  <a:moveTo>
                    <a:pt x="2" y="115"/>
                  </a:moveTo>
                  <a:cubicBezTo>
                    <a:pt x="139" y="115"/>
                    <a:pt x="139" y="115"/>
                    <a:pt x="139" y="115"/>
                  </a:cubicBezTo>
                  <a:cubicBezTo>
                    <a:pt x="140" y="115"/>
                    <a:pt x="142" y="113"/>
                    <a:pt x="142" y="112"/>
                  </a:cubicBezTo>
                  <a:cubicBezTo>
                    <a:pt x="142" y="110"/>
                    <a:pt x="140" y="108"/>
                    <a:pt x="139" y="108"/>
                  </a:cubicBezTo>
                  <a:cubicBezTo>
                    <a:pt x="8" y="108"/>
                    <a:pt x="8" y="108"/>
                    <a:pt x="8" y="108"/>
                  </a:cubicBezTo>
                  <a:cubicBezTo>
                    <a:pt x="6" y="108"/>
                    <a:pt x="5" y="106"/>
                    <a:pt x="5" y="10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2"/>
                    <a:pt x="4" y="0"/>
                    <a:pt x="2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5"/>
                    <a:pt x="2" y="1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45"/>
            <p:cNvSpPr>
              <a:spLocks/>
            </p:cNvSpPr>
            <p:nvPr/>
          </p:nvSpPr>
          <p:spPr bwMode="auto">
            <a:xfrm>
              <a:off x="8480425" y="809626"/>
              <a:ext cx="25400" cy="176213"/>
            </a:xfrm>
            <a:custGeom>
              <a:avLst/>
              <a:gdLst>
                <a:gd name="T0" fmla="*/ 9 w 12"/>
                <a:gd name="T1" fmla="*/ 0 h 84"/>
                <a:gd name="T2" fmla="*/ 3 w 12"/>
                <a:gd name="T3" fmla="*/ 9 h 84"/>
                <a:gd name="T4" fmla="*/ 0 w 12"/>
                <a:gd name="T5" fmla="*/ 10 h 84"/>
                <a:gd name="T6" fmla="*/ 0 w 12"/>
                <a:gd name="T7" fmla="*/ 76 h 84"/>
                <a:gd name="T8" fmla="*/ 4 w 12"/>
                <a:gd name="T9" fmla="*/ 84 h 84"/>
                <a:gd name="T10" fmla="*/ 8 w 12"/>
                <a:gd name="T11" fmla="*/ 84 h 84"/>
                <a:gd name="T12" fmla="*/ 12 w 12"/>
                <a:gd name="T13" fmla="*/ 76 h 84"/>
                <a:gd name="T14" fmla="*/ 12 w 12"/>
                <a:gd name="T15" fmla="*/ 8 h 84"/>
                <a:gd name="T16" fmla="*/ 9 w 12"/>
                <a:gd name="T1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84">
                  <a:moveTo>
                    <a:pt x="9" y="0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1" y="10"/>
                    <a:pt x="0" y="10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0"/>
                    <a:pt x="2" y="84"/>
                    <a:pt x="4" y="8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0" y="84"/>
                    <a:pt x="12" y="80"/>
                    <a:pt x="12" y="7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4"/>
                    <a:pt x="10" y="1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46"/>
            <p:cNvSpPr>
              <a:spLocks/>
            </p:cNvSpPr>
            <p:nvPr/>
          </p:nvSpPr>
          <p:spPr bwMode="auto">
            <a:xfrm>
              <a:off x="8232775" y="777876"/>
              <a:ext cx="273050" cy="133350"/>
            </a:xfrm>
            <a:custGeom>
              <a:avLst/>
              <a:gdLst>
                <a:gd name="T0" fmla="*/ 0 w 130"/>
                <a:gd name="T1" fmla="*/ 62 h 63"/>
                <a:gd name="T2" fmla="*/ 2 w 130"/>
                <a:gd name="T3" fmla="*/ 63 h 63"/>
                <a:gd name="T4" fmla="*/ 51 w 130"/>
                <a:gd name="T5" fmla="*/ 28 h 63"/>
                <a:gd name="T6" fmla="*/ 53 w 130"/>
                <a:gd name="T7" fmla="*/ 29 h 63"/>
                <a:gd name="T8" fmla="*/ 61 w 130"/>
                <a:gd name="T9" fmla="*/ 51 h 63"/>
                <a:gd name="T10" fmla="*/ 63 w 130"/>
                <a:gd name="T11" fmla="*/ 52 h 63"/>
                <a:gd name="T12" fmla="*/ 120 w 130"/>
                <a:gd name="T13" fmla="*/ 11 h 63"/>
                <a:gd name="T14" fmla="*/ 117 w 130"/>
                <a:gd name="T15" fmla="*/ 16 h 63"/>
                <a:gd name="T16" fmla="*/ 117 w 130"/>
                <a:gd name="T17" fmla="*/ 19 h 63"/>
                <a:gd name="T18" fmla="*/ 117 w 130"/>
                <a:gd name="T19" fmla="*/ 19 h 63"/>
                <a:gd name="T20" fmla="*/ 120 w 130"/>
                <a:gd name="T21" fmla="*/ 19 h 63"/>
                <a:gd name="T22" fmla="*/ 129 w 130"/>
                <a:gd name="T23" fmla="*/ 4 h 63"/>
                <a:gd name="T24" fmla="*/ 129 w 130"/>
                <a:gd name="T25" fmla="*/ 2 h 63"/>
                <a:gd name="T26" fmla="*/ 128 w 130"/>
                <a:gd name="T27" fmla="*/ 0 h 63"/>
                <a:gd name="T28" fmla="*/ 113 w 130"/>
                <a:gd name="T29" fmla="*/ 3 h 63"/>
                <a:gd name="T30" fmla="*/ 112 w 130"/>
                <a:gd name="T31" fmla="*/ 6 h 63"/>
                <a:gd name="T32" fmla="*/ 112 w 130"/>
                <a:gd name="T33" fmla="*/ 6 h 63"/>
                <a:gd name="T34" fmla="*/ 114 w 130"/>
                <a:gd name="T35" fmla="*/ 8 h 63"/>
                <a:gd name="T36" fmla="*/ 118 w 130"/>
                <a:gd name="T37" fmla="*/ 7 h 63"/>
                <a:gd name="T38" fmla="*/ 65 w 130"/>
                <a:gd name="T39" fmla="*/ 45 h 63"/>
                <a:gd name="T40" fmla="*/ 63 w 130"/>
                <a:gd name="T41" fmla="*/ 44 h 63"/>
                <a:gd name="T42" fmla="*/ 56 w 130"/>
                <a:gd name="T43" fmla="*/ 26 h 63"/>
                <a:gd name="T44" fmla="*/ 54 w 130"/>
                <a:gd name="T45" fmla="*/ 22 h 63"/>
                <a:gd name="T46" fmla="*/ 52 w 130"/>
                <a:gd name="T47" fmla="*/ 22 h 63"/>
                <a:gd name="T48" fmla="*/ 1 w 130"/>
                <a:gd name="T49" fmla="*/ 58 h 63"/>
                <a:gd name="T50" fmla="*/ 0 w 130"/>
                <a:gd name="T51" fmla="*/ 61 h 63"/>
                <a:gd name="T52" fmla="*/ 0 w 130"/>
                <a:gd name="T53" fmla="*/ 6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0" h="63">
                  <a:moveTo>
                    <a:pt x="0" y="62"/>
                  </a:moveTo>
                  <a:cubicBezTo>
                    <a:pt x="1" y="63"/>
                    <a:pt x="2" y="63"/>
                    <a:pt x="2" y="63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2" y="28"/>
                    <a:pt x="53" y="28"/>
                    <a:pt x="53" y="29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2" y="52"/>
                    <a:pt x="63" y="52"/>
                    <a:pt x="63" y="52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6" y="17"/>
                    <a:pt x="117" y="18"/>
                    <a:pt x="117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8" y="20"/>
                    <a:pt x="119" y="20"/>
                    <a:pt x="120" y="19"/>
                  </a:cubicBezTo>
                  <a:cubicBezTo>
                    <a:pt x="129" y="4"/>
                    <a:pt x="129" y="4"/>
                    <a:pt x="129" y="4"/>
                  </a:cubicBezTo>
                  <a:cubicBezTo>
                    <a:pt x="130" y="4"/>
                    <a:pt x="130" y="3"/>
                    <a:pt x="129" y="2"/>
                  </a:cubicBezTo>
                  <a:cubicBezTo>
                    <a:pt x="129" y="1"/>
                    <a:pt x="128" y="0"/>
                    <a:pt x="128" y="0"/>
                  </a:cubicBezTo>
                  <a:cubicBezTo>
                    <a:pt x="113" y="3"/>
                    <a:pt x="113" y="3"/>
                    <a:pt x="113" y="3"/>
                  </a:cubicBezTo>
                  <a:cubicBezTo>
                    <a:pt x="113" y="3"/>
                    <a:pt x="112" y="4"/>
                    <a:pt x="112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12" y="7"/>
                    <a:pt x="113" y="8"/>
                    <a:pt x="114" y="8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4" y="46"/>
                    <a:pt x="63" y="45"/>
                    <a:pt x="63" y="44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5" y="25"/>
                    <a:pt x="55" y="23"/>
                    <a:pt x="54" y="22"/>
                  </a:cubicBezTo>
                  <a:cubicBezTo>
                    <a:pt x="54" y="21"/>
                    <a:pt x="53" y="21"/>
                    <a:pt x="52" y="22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0" y="59"/>
                    <a:pt x="0" y="60"/>
                    <a:pt x="0" y="61"/>
                  </a:cubicBez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7"/>
            <p:cNvSpPr>
              <a:spLocks/>
            </p:cNvSpPr>
            <p:nvPr/>
          </p:nvSpPr>
          <p:spPr bwMode="auto">
            <a:xfrm>
              <a:off x="8216900" y="1103313"/>
              <a:ext cx="293688" cy="38100"/>
            </a:xfrm>
            <a:custGeom>
              <a:avLst/>
              <a:gdLst>
                <a:gd name="T0" fmla="*/ 125 w 139"/>
                <a:gd name="T1" fmla="*/ 0 h 18"/>
                <a:gd name="T2" fmla="*/ 14 w 139"/>
                <a:gd name="T3" fmla="*/ 0 h 18"/>
                <a:gd name="T4" fmla="*/ 0 w 139"/>
                <a:gd name="T5" fmla="*/ 9 h 18"/>
                <a:gd name="T6" fmla="*/ 14 w 139"/>
                <a:gd name="T7" fmla="*/ 18 h 18"/>
                <a:gd name="T8" fmla="*/ 125 w 139"/>
                <a:gd name="T9" fmla="*/ 18 h 18"/>
                <a:gd name="T10" fmla="*/ 139 w 139"/>
                <a:gd name="T11" fmla="*/ 9 h 18"/>
                <a:gd name="T12" fmla="*/ 125 w 139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18">
                  <a:moveTo>
                    <a:pt x="12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0" y="4"/>
                    <a:pt x="0" y="9"/>
                  </a:cubicBezTo>
                  <a:cubicBezTo>
                    <a:pt x="0" y="14"/>
                    <a:pt x="7" y="18"/>
                    <a:pt x="14" y="18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32" y="18"/>
                    <a:pt x="139" y="14"/>
                    <a:pt x="139" y="9"/>
                  </a:cubicBezTo>
                  <a:cubicBezTo>
                    <a:pt x="139" y="4"/>
                    <a:pt x="132" y="0"/>
                    <a:pt x="1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8"/>
            <p:cNvSpPr>
              <a:spLocks/>
            </p:cNvSpPr>
            <p:nvPr/>
          </p:nvSpPr>
          <p:spPr bwMode="auto">
            <a:xfrm>
              <a:off x="8216900" y="1182688"/>
              <a:ext cx="293688" cy="36513"/>
            </a:xfrm>
            <a:custGeom>
              <a:avLst/>
              <a:gdLst>
                <a:gd name="T0" fmla="*/ 125 w 139"/>
                <a:gd name="T1" fmla="*/ 0 h 18"/>
                <a:gd name="T2" fmla="*/ 14 w 139"/>
                <a:gd name="T3" fmla="*/ 0 h 18"/>
                <a:gd name="T4" fmla="*/ 0 w 139"/>
                <a:gd name="T5" fmla="*/ 9 h 18"/>
                <a:gd name="T6" fmla="*/ 14 w 139"/>
                <a:gd name="T7" fmla="*/ 18 h 18"/>
                <a:gd name="T8" fmla="*/ 125 w 139"/>
                <a:gd name="T9" fmla="*/ 18 h 18"/>
                <a:gd name="T10" fmla="*/ 139 w 139"/>
                <a:gd name="T11" fmla="*/ 9 h 18"/>
                <a:gd name="T12" fmla="*/ 125 w 139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18">
                  <a:moveTo>
                    <a:pt x="12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0" y="4"/>
                    <a:pt x="0" y="9"/>
                  </a:cubicBezTo>
                  <a:cubicBezTo>
                    <a:pt x="0" y="14"/>
                    <a:pt x="7" y="18"/>
                    <a:pt x="14" y="18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32" y="18"/>
                    <a:pt x="139" y="14"/>
                    <a:pt x="139" y="9"/>
                  </a:cubicBezTo>
                  <a:cubicBezTo>
                    <a:pt x="139" y="4"/>
                    <a:pt x="132" y="0"/>
                    <a:pt x="1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9"/>
            <p:cNvSpPr>
              <a:spLocks/>
            </p:cNvSpPr>
            <p:nvPr/>
          </p:nvSpPr>
          <p:spPr bwMode="auto">
            <a:xfrm>
              <a:off x="8313738" y="849313"/>
              <a:ext cx="25400" cy="136525"/>
            </a:xfrm>
            <a:custGeom>
              <a:avLst/>
              <a:gdLst>
                <a:gd name="T0" fmla="*/ 0 w 12"/>
                <a:gd name="T1" fmla="*/ 59 h 65"/>
                <a:gd name="T2" fmla="*/ 4 w 12"/>
                <a:gd name="T3" fmla="*/ 65 h 65"/>
                <a:gd name="T4" fmla="*/ 8 w 12"/>
                <a:gd name="T5" fmla="*/ 65 h 65"/>
                <a:gd name="T6" fmla="*/ 12 w 12"/>
                <a:gd name="T7" fmla="*/ 59 h 65"/>
                <a:gd name="T8" fmla="*/ 12 w 12"/>
                <a:gd name="T9" fmla="*/ 4 h 65"/>
                <a:gd name="T10" fmla="*/ 11 w 12"/>
                <a:gd name="T11" fmla="*/ 0 h 65"/>
                <a:gd name="T12" fmla="*/ 0 w 12"/>
                <a:gd name="T13" fmla="*/ 8 h 65"/>
                <a:gd name="T14" fmla="*/ 0 w 12"/>
                <a:gd name="T15" fmla="*/ 5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65">
                  <a:moveTo>
                    <a:pt x="0" y="59"/>
                  </a:moveTo>
                  <a:cubicBezTo>
                    <a:pt x="0" y="62"/>
                    <a:pt x="2" y="65"/>
                    <a:pt x="4" y="65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10" y="65"/>
                    <a:pt x="12" y="62"/>
                    <a:pt x="12" y="59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3"/>
                    <a:pt x="11" y="1"/>
                    <a:pt x="11" y="0"/>
                  </a:cubicBezTo>
                  <a:cubicBezTo>
                    <a:pt x="9" y="2"/>
                    <a:pt x="5" y="5"/>
                    <a:pt x="0" y="8"/>
                  </a:cubicBezTo>
                  <a:lnTo>
                    <a:pt x="0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0"/>
            <p:cNvSpPr>
              <a:spLocks/>
            </p:cNvSpPr>
            <p:nvPr/>
          </p:nvSpPr>
          <p:spPr bwMode="auto">
            <a:xfrm>
              <a:off x="8356600" y="887413"/>
              <a:ext cx="23813" cy="98425"/>
            </a:xfrm>
            <a:custGeom>
              <a:avLst/>
              <a:gdLst>
                <a:gd name="T0" fmla="*/ 1 w 11"/>
                <a:gd name="T1" fmla="*/ 3 h 47"/>
                <a:gd name="T2" fmla="*/ 0 w 11"/>
                <a:gd name="T3" fmla="*/ 1 h 47"/>
                <a:gd name="T4" fmla="*/ 0 w 11"/>
                <a:gd name="T5" fmla="*/ 1 h 47"/>
                <a:gd name="T6" fmla="*/ 0 w 11"/>
                <a:gd name="T7" fmla="*/ 42 h 47"/>
                <a:gd name="T8" fmla="*/ 3 w 11"/>
                <a:gd name="T9" fmla="*/ 47 h 47"/>
                <a:gd name="T10" fmla="*/ 8 w 11"/>
                <a:gd name="T11" fmla="*/ 47 h 47"/>
                <a:gd name="T12" fmla="*/ 11 w 11"/>
                <a:gd name="T13" fmla="*/ 42 h 47"/>
                <a:gd name="T14" fmla="*/ 11 w 11"/>
                <a:gd name="T15" fmla="*/ 1 h 47"/>
                <a:gd name="T16" fmla="*/ 11 w 11"/>
                <a:gd name="T17" fmla="*/ 0 h 47"/>
                <a:gd name="T18" fmla="*/ 5 w 11"/>
                <a:gd name="T19" fmla="*/ 5 h 47"/>
                <a:gd name="T20" fmla="*/ 1 w 11"/>
                <a:gd name="T21" fmla="*/ 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47">
                  <a:moveTo>
                    <a:pt x="1" y="3"/>
                  </a:move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5"/>
                    <a:pt x="1" y="47"/>
                    <a:pt x="3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10" y="47"/>
                    <a:pt x="11" y="45"/>
                    <a:pt x="11" y="42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3"/>
                    <a:pt x="5" y="5"/>
                    <a:pt x="5" y="5"/>
                  </a:cubicBezTo>
                  <a:cubicBezTo>
                    <a:pt x="3" y="6"/>
                    <a:pt x="1" y="5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1"/>
            <p:cNvSpPr>
              <a:spLocks/>
            </p:cNvSpPr>
            <p:nvPr/>
          </p:nvSpPr>
          <p:spPr bwMode="auto">
            <a:xfrm>
              <a:off x="8272463" y="879476"/>
              <a:ext cx="25400" cy="106363"/>
            </a:xfrm>
            <a:custGeom>
              <a:avLst/>
              <a:gdLst>
                <a:gd name="T0" fmla="*/ 0 w 12"/>
                <a:gd name="T1" fmla="*/ 46 h 51"/>
                <a:gd name="T2" fmla="*/ 4 w 12"/>
                <a:gd name="T3" fmla="*/ 51 h 51"/>
                <a:gd name="T4" fmla="*/ 8 w 12"/>
                <a:gd name="T5" fmla="*/ 51 h 51"/>
                <a:gd name="T6" fmla="*/ 12 w 12"/>
                <a:gd name="T7" fmla="*/ 46 h 51"/>
                <a:gd name="T8" fmla="*/ 12 w 12"/>
                <a:gd name="T9" fmla="*/ 3 h 51"/>
                <a:gd name="T10" fmla="*/ 11 w 12"/>
                <a:gd name="T11" fmla="*/ 0 h 51"/>
                <a:gd name="T12" fmla="*/ 0 w 12"/>
                <a:gd name="T13" fmla="*/ 8 h 51"/>
                <a:gd name="T14" fmla="*/ 0 w 12"/>
                <a:gd name="T15" fmla="*/ 4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51">
                  <a:moveTo>
                    <a:pt x="0" y="46"/>
                  </a:moveTo>
                  <a:cubicBezTo>
                    <a:pt x="0" y="49"/>
                    <a:pt x="2" y="51"/>
                    <a:pt x="4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10" y="51"/>
                    <a:pt x="12" y="49"/>
                    <a:pt x="12" y="46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2"/>
                    <a:pt x="12" y="1"/>
                    <a:pt x="11" y="0"/>
                  </a:cubicBezTo>
                  <a:cubicBezTo>
                    <a:pt x="8" y="3"/>
                    <a:pt x="4" y="6"/>
                    <a:pt x="0" y="8"/>
                  </a:cubicBezTo>
                  <a:lnTo>
                    <a:pt x="0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2"/>
            <p:cNvSpPr>
              <a:spLocks/>
            </p:cNvSpPr>
            <p:nvPr/>
          </p:nvSpPr>
          <p:spPr bwMode="auto">
            <a:xfrm>
              <a:off x="8439150" y="830263"/>
              <a:ext cx="25400" cy="155575"/>
            </a:xfrm>
            <a:custGeom>
              <a:avLst/>
              <a:gdLst>
                <a:gd name="T0" fmla="*/ 0 w 12"/>
                <a:gd name="T1" fmla="*/ 67 h 74"/>
                <a:gd name="T2" fmla="*/ 4 w 12"/>
                <a:gd name="T3" fmla="*/ 74 h 74"/>
                <a:gd name="T4" fmla="*/ 8 w 12"/>
                <a:gd name="T5" fmla="*/ 74 h 74"/>
                <a:gd name="T6" fmla="*/ 12 w 12"/>
                <a:gd name="T7" fmla="*/ 67 h 74"/>
                <a:gd name="T8" fmla="*/ 12 w 12"/>
                <a:gd name="T9" fmla="*/ 4 h 74"/>
                <a:gd name="T10" fmla="*/ 11 w 12"/>
                <a:gd name="T11" fmla="*/ 0 h 74"/>
                <a:gd name="T12" fmla="*/ 0 w 12"/>
                <a:gd name="T13" fmla="*/ 7 h 74"/>
                <a:gd name="T14" fmla="*/ 0 w 12"/>
                <a:gd name="T15" fmla="*/ 6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74">
                  <a:moveTo>
                    <a:pt x="0" y="67"/>
                  </a:moveTo>
                  <a:cubicBezTo>
                    <a:pt x="0" y="71"/>
                    <a:pt x="2" y="74"/>
                    <a:pt x="4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10" y="74"/>
                    <a:pt x="12" y="71"/>
                    <a:pt x="12" y="67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3"/>
                    <a:pt x="12" y="1"/>
                    <a:pt x="11" y="0"/>
                  </a:cubicBezTo>
                  <a:cubicBezTo>
                    <a:pt x="8" y="2"/>
                    <a:pt x="4" y="5"/>
                    <a:pt x="0" y="7"/>
                  </a:cubicBez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53"/>
            <p:cNvSpPr>
              <a:spLocks/>
            </p:cNvSpPr>
            <p:nvPr/>
          </p:nvSpPr>
          <p:spPr bwMode="auto">
            <a:xfrm>
              <a:off x="8399463" y="860426"/>
              <a:ext cx="22225" cy="125413"/>
            </a:xfrm>
            <a:custGeom>
              <a:avLst/>
              <a:gdLst>
                <a:gd name="T0" fmla="*/ 0 w 11"/>
                <a:gd name="T1" fmla="*/ 54 h 60"/>
                <a:gd name="T2" fmla="*/ 3 w 11"/>
                <a:gd name="T3" fmla="*/ 60 h 60"/>
                <a:gd name="T4" fmla="*/ 7 w 11"/>
                <a:gd name="T5" fmla="*/ 60 h 60"/>
                <a:gd name="T6" fmla="*/ 11 w 11"/>
                <a:gd name="T7" fmla="*/ 54 h 60"/>
                <a:gd name="T8" fmla="*/ 11 w 11"/>
                <a:gd name="T9" fmla="*/ 3 h 60"/>
                <a:gd name="T10" fmla="*/ 10 w 11"/>
                <a:gd name="T11" fmla="*/ 0 h 60"/>
                <a:gd name="T12" fmla="*/ 0 w 11"/>
                <a:gd name="T13" fmla="*/ 8 h 60"/>
                <a:gd name="T14" fmla="*/ 0 w 11"/>
                <a:gd name="T15" fmla="*/ 5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0">
                  <a:moveTo>
                    <a:pt x="0" y="54"/>
                  </a:moveTo>
                  <a:cubicBezTo>
                    <a:pt x="0" y="57"/>
                    <a:pt x="1" y="60"/>
                    <a:pt x="3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9" y="60"/>
                    <a:pt x="11" y="57"/>
                    <a:pt x="11" y="5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1"/>
                    <a:pt x="10" y="0"/>
                  </a:cubicBezTo>
                  <a:cubicBezTo>
                    <a:pt x="7" y="2"/>
                    <a:pt x="3" y="5"/>
                    <a:pt x="0" y="8"/>
                  </a:cubicBezTo>
                  <a:lnTo>
                    <a:pt x="0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4"/>
            <p:cNvSpPr>
              <a:spLocks noEditPoints="1"/>
            </p:cNvSpPr>
            <p:nvPr/>
          </p:nvSpPr>
          <p:spPr bwMode="auto">
            <a:xfrm>
              <a:off x="7788275" y="698501"/>
              <a:ext cx="873126" cy="1047750"/>
            </a:xfrm>
            <a:custGeom>
              <a:avLst/>
              <a:gdLst>
                <a:gd name="T0" fmla="*/ 413 w 415"/>
                <a:gd name="T1" fmla="*/ 480 h 498"/>
                <a:gd name="T2" fmla="*/ 345 w 415"/>
                <a:gd name="T3" fmla="*/ 294 h 498"/>
                <a:gd name="T4" fmla="*/ 371 w 415"/>
                <a:gd name="T5" fmla="*/ 294 h 498"/>
                <a:gd name="T6" fmla="*/ 391 w 415"/>
                <a:gd name="T7" fmla="*/ 274 h 498"/>
                <a:gd name="T8" fmla="*/ 391 w 415"/>
                <a:gd name="T9" fmla="*/ 20 h 498"/>
                <a:gd name="T10" fmla="*/ 371 w 415"/>
                <a:gd name="T11" fmla="*/ 0 h 498"/>
                <a:gd name="T12" fmla="*/ 311 w 415"/>
                <a:gd name="T13" fmla="*/ 0 h 498"/>
                <a:gd name="T14" fmla="*/ 103 w 415"/>
                <a:gd name="T15" fmla="*/ 0 h 498"/>
                <a:gd name="T16" fmla="*/ 44 w 415"/>
                <a:gd name="T17" fmla="*/ 0 h 498"/>
                <a:gd name="T18" fmla="*/ 23 w 415"/>
                <a:gd name="T19" fmla="*/ 20 h 498"/>
                <a:gd name="T20" fmla="*/ 23 w 415"/>
                <a:gd name="T21" fmla="*/ 274 h 498"/>
                <a:gd name="T22" fmla="*/ 44 w 415"/>
                <a:gd name="T23" fmla="*/ 294 h 498"/>
                <a:gd name="T24" fmla="*/ 70 w 415"/>
                <a:gd name="T25" fmla="*/ 294 h 498"/>
                <a:gd name="T26" fmla="*/ 2 w 415"/>
                <a:gd name="T27" fmla="*/ 480 h 498"/>
                <a:gd name="T28" fmla="*/ 8 w 415"/>
                <a:gd name="T29" fmla="*/ 493 h 498"/>
                <a:gd name="T30" fmla="*/ 15 w 415"/>
                <a:gd name="T31" fmla="*/ 496 h 498"/>
                <a:gd name="T32" fmla="*/ 28 w 415"/>
                <a:gd name="T33" fmla="*/ 490 h 498"/>
                <a:gd name="T34" fmla="*/ 99 w 415"/>
                <a:gd name="T35" fmla="*/ 294 h 498"/>
                <a:gd name="T36" fmla="*/ 192 w 415"/>
                <a:gd name="T37" fmla="*/ 294 h 498"/>
                <a:gd name="T38" fmla="*/ 193 w 415"/>
                <a:gd name="T39" fmla="*/ 294 h 498"/>
                <a:gd name="T40" fmla="*/ 193 w 415"/>
                <a:gd name="T41" fmla="*/ 409 h 498"/>
                <a:gd name="T42" fmla="*/ 203 w 415"/>
                <a:gd name="T43" fmla="*/ 415 h 498"/>
                <a:gd name="T44" fmla="*/ 204 w 415"/>
                <a:gd name="T45" fmla="*/ 415 h 498"/>
                <a:gd name="T46" fmla="*/ 211 w 415"/>
                <a:gd name="T47" fmla="*/ 415 h 498"/>
                <a:gd name="T48" fmla="*/ 211 w 415"/>
                <a:gd name="T49" fmla="*/ 415 h 498"/>
                <a:gd name="T50" fmla="*/ 221 w 415"/>
                <a:gd name="T51" fmla="*/ 409 h 498"/>
                <a:gd name="T52" fmla="*/ 221 w 415"/>
                <a:gd name="T53" fmla="*/ 294 h 498"/>
                <a:gd name="T54" fmla="*/ 223 w 415"/>
                <a:gd name="T55" fmla="*/ 294 h 498"/>
                <a:gd name="T56" fmla="*/ 315 w 415"/>
                <a:gd name="T57" fmla="*/ 294 h 498"/>
                <a:gd name="T58" fmla="*/ 387 w 415"/>
                <a:gd name="T59" fmla="*/ 490 h 498"/>
                <a:gd name="T60" fmla="*/ 400 w 415"/>
                <a:gd name="T61" fmla="*/ 496 h 498"/>
                <a:gd name="T62" fmla="*/ 406 w 415"/>
                <a:gd name="T63" fmla="*/ 493 h 498"/>
                <a:gd name="T64" fmla="*/ 413 w 415"/>
                <a:gd name="T65" fmla="*/ 480 h 498"/>
                <a:gd name="T66" fmla="*/ 222 w 415"/>
                <a:gd name="T67" fmla="*/ 274 h 498"/>
                <a:gd name="T68" fmla="*/ 192 w 415"/>
                <a:gd name="T69" fmla="*/ 274 h 498"/>
                <a:gd name="T70" fmla="*/ 44 w 415"/>
                <a:gd name="T71" fmla="*/ 274 h 498"/>
                <a:gd name="T72" fmla="*/ 44 w 415"/>
                <a:gd name="T73" fmla="*/ 20 h 498"/>
                <a:gd name="T74" fmla="*/ 116 w 415"/>
                <a:gd name="T75" fmla="*/ 20 h 498"/>
                <a:gd name="T76" fmla="*/ 298 w 415"/>
                <a:gd name="T77" fmla="*/ 20 h 498"/>
                <a:gd name="T78" fmla="*/ 371 w 415"/>
                <a:gd name="T79" fmla="*/ 20 h 498"/>
                <a:gd name="T80" fmla="*/ 371 w 415"/>
                <a:gd name="T81" fmla="*/ 274 h 498"/>
                <a:gd name="T82" fmla="*/ 222 w 415"/>
                <a:gd name="T83" fmla="*/ 27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15" h="498">
                  <a:moveTo>
                    <a:pt x="413" y="480"/>
                  </a:moveTo>
                  <a:cubicBezTo>
                    <a:pt x="345" y="294"/>
                    <a:pt x="345" y="294"/>
                    <a:pt x="345" y="294"/>
                  </a:cubicBezTo>
                  <a:cubicBezTo>
                    <a:pt x="371" y="294"/>
                    <a:pt x="371" y="294"/>
                    <a:pt x="371" y="294"/>
                  </a:cubicBezTo>
                  <a:cubicBezTo>
                    <a:pt x="382" y="294"/>
                    <a:pt x="391" y="285"/>
                    <a:pt x="391" y="274"/>
                  </a:cubicBezTo>
                  <a:cubicBezTo>
                    <a:pt x="391" y="20"/>
                    <a:pt x="391" y="20"/>
                    <a:pt x="391" y="20"/>
                  </a:cubicBezTo>
                  <a:cubicBezTo>
                    <a:pt x="391" y="9"/>
                    <a:pt x="382" y="0"/>
                    <a:pt x="371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2" y="0"/>
                    <a:pt x="23" y="9"/>
                    <a:pt x="23" y="20"/>
                  </a:cubicBezTo>
                  <a:cubicBezTo>
                    <a:pt x="23" y="274"/>
                    <a:pt x="23" y="274"/>
                    <a:pt x="23" y="274"/>
                  </a:cubicBezTo>
                  <a:cubicBezTo>
                    <a:pt x="23" y="285"/>
                    <a:pt x="32" y="294"/>
                    <a:pt x="44" y="294"/>
                  </a:cubicBezTo>
                  <a:cubicBezTo>
                    <a:pt x="70" y="294"/>
                    <a:pt x="70" y="294"/>
                    <a:pt x="70" y="294"/>
                  </a:cubicBezTo>
                  <a:cubicBezTo>
                    <a:pt x="2" y="480"/>
                    <a:pt x="2" y="480"/>
                    <a:pt x="2" y="480"/>
                  </a:cubicBezTo>
                  <a:cubicBezTo>
                    <a:pt x="0" y="486"/>
                    <a:pt x="3" y="492"/>
                    <a:pt x="8" y="493"/>
                  </a:cubicBezTo>
                  <a:cubicBezTo>
                    <a:pt x="15" y="496"/>
                    <a:pt x="15" y="496"/>
                    <a:pt x="15" y="496"/>
                  </a:cubicBezTo>
                  <a:cubicBezTo>
                    <a:pt x="20" y="498"/>
                    <a:pt x="26" y="495"/>
                    <a:pt x="28" y="490"/>
                  </a:cubicBezTo>
                  <a:cubicBezTo>
                    <a:pt x="99" y="294"/>
                    <a:pt x="99" y="294"/>
                    <a:pt x="99" y="294"/>
                  </a:cubicBezTo>
                  <a:cubicBezTo>
                    <a:pt x="192" y="294"/>
                    <a:pt x="192" y="294"/>
                    <a:pt x="192" y="294"/>
                  </a:cubicBezTo>
                  <a:cubicBezTo>
                    <a:pt x="193" y="294"/>
                    <a:pt x="193" y="294"/>
                    <a:pt x="193" y="294"/>
                  </a:cubicBezTo>
                  <a:cubicBezTo>
                    <a:pt x="193" y="409"/>
                    <a:pt x="193" y="409"/>
                    <a:pt x="193" y="409"/>
                  </a:cubicBezTo>
                  <a:cubicBezTo>
                    <a:pt x="193" y="412"/>
                    <a:pt x="198" y="415"/>
                    <a:pt x="203" y="415"/>
                  </a:cubicBezTo>
                  <a:cubicBezTo>
                    <a:pt x="204" y="415"/>
                    <a:pt x="204" y="415"/>
                    <a:pt x="204" y="415"/>
                  </a:cubicBezTo>
                  <a:cubicBezTo>
                    <a:pt x="211" y="415"/>
                    <a:pt x="211" y="415"/>
                    <a:pt x="211" y="415"/>
                  </a:cubicBezTo>
                  <a:cubicBezTo>
                    <a:pt x="211" y="415"/>
                    <a:pt x="211" y="415"/>
                    <a:pt x="211" y="415"/>
                  </a:cubicBezTo>
                  <a:cubicBezTo>
                    <a:pt x="217" y="415"/>
                    <a:pt x="221" y="412"/>
                    <a:pt x="221" y="409"/>
                  </a:cubicBezTo>
                  <a:cubicBezTo>
                    <a:pt x="221" y="294"/>
                    <a:pt x="221" y="294"/>
                    <a:pt x="221" y="294"/>
                  </a:cubicBezTo>
                  <a:cubicBezTo>
                    <a:pt x="223" y="294"/>
                    <a:pt x="223" y="294"/>
                    <a:pt x="223" y="294"/>
                  </a:cubicBezTo>
                  <a:cubicBezTo>
                    <a:pt x="315" y="294"/>
                    <a:pt x="315" y="294"/>
                    <a:pt x="315" y="294"/>
                  </a:cubicBezTo>
                  <a:cubicBezTo>
                    <a:pt x="387" y="490"/>
                    <a:pt x="387" y="490"/>
                    <a:pt x="387" y="490"/>
                  </a:cubicBezTo>
                  <a:cubicBezTo>
                    <a:pt x="389" y="495"/>
                    <a:pt x="395" y="498"/>
                    <a:pt x="400" y="496"/>
                  </a:cubicBezTo>
                  <a:cubicBezTo>
                    <a:pt x="406" y="493"/>
                    <a:pt x="406" y="493"/>
                    <a:pt x="406" y="493"/>
                  </a:cubicBezTo>
                  <a:cubicBezTo>
                    <a:pt x="412" y="492"/>
                    <a:pt x="415" y="486"/>
                    <a:pt x="413" y="480"/>
                  </a:cubicBezTo>
                  <a:close/>
                  <a:moveTo>
                    <a:pt x="222" y="274"/>
                  </a:moveTo>
                  <a:cubicBezTo>
                    <a:pt x="192" y="274"/>
                    <a:pt x="192" y="274"/>
                    <a:pt x="192" y="274"/>
                  </a:cubicBezTo>
                  <a:cubicBezTo>
                    <a:pt x="44" y="274"/>
                    <a:pt x="44" y="274"/>
                    <a:pt x="44" y="274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298" y="20"/>
                    <a:pt x="298" y="20"/>
                    <a:pt x="298" y="20"/>
                  </a:cubicBezTo>
                  <a:cubicBezTo>
                    <a:pt x="371" y="20"/>
                    <a:pt x="371" y="20"/>
                    <a:pt x="371" y="20"/>
                  </a:cubicBezTo>
                  <a:cubicBezTo>
                    <a:pt x="371" y="274"/>
                    <a:pt x="371" y="274"/>
                    <a:pt x="371" y="274"/>
                  </a:cubicBezTo>
                  <a:lnTo>
                    <a:pt x="222" y="2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55"/>
            <p:cNvSpPr>
              <a:spLocks/>
            </p:cNvSpPr>
            <p:nvPr/>
          </p:nvSpPr>
          <p:spPr bwMode="auto">
            <a:xfrm>
              <a:off x="7908925" y="795338"/>
              <a:ext cx="273050" cy="38100"/>
            </a:xfrm>
            <a:custGeom>
              <a:avLst/>
              <a:gdLst>
                <a:gd name="T0" fmla="*/ 116 w 130"/>
                <a:gd name="T1" fmla="*/ 0 h 18"/>
                <a:gd name="T2" fmla="*/ 14 w 130"/>
                <a:gd name="T3" fmla="*/ 0 h 18"/>
                <a:gd name="T4" fmla="*/ 0 w 130"/>
                <a:gd name="T5" fmla="*/ 9 h 18"/>
                <a:gd name="T6" fmla="*/ 14 w 130"/>
                <a:gd name="T7" fmla="*/ 18 h 18"/>
                <a:gd name="T8" fmla="*/ 116 w 130"/>
                <a:gd name="T9" fmla="*/ 18 h 18"/>
                <a:gd name="T10" fmla="*/ 130 w 130"/>
                <a:gd name="T11" fmla="*/ 9 h 18"/>
                <a:gd name="T12" fmla="*/ 116 w 130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18">
                  <a:moveTo>
                    <a:pt x="116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4"/>
                    <a:pt x="0" y="9"/>
                  </a:cubicBezTo>
                  <a:cubicBezTo>
                    <a:pt x="0" y="14"/>
                    <a:pt x="6" y="18"/>
                    <a:pt x="14" y="18"/>
                  </a:cubicBezTo>
                  <a:cubicBezTo>
                    <a:pt x="116" y="18"/>
                    <a:pt x="116" y="18"/>
                    <a:pt x="116" y="18"/>
                  </a:cubicBezTo>
                  <a:cubicBezTo>
                    <a:pt x="124" y="18"/>
                    <a:pt x="130" y="14"/>
                    <a:pt x="130" y="9"/>
                  </a:cubicBezTo>
                  <a:cubicBezTo>
                    <a:pt x="130" y="4"/>
                    <a:pt x="124" y="0"/>
                    <a:pt x="1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56"/>
            <p:cNvSpPr>
              <a:spLocks/>
            </p:cNvSpPr>
            <p:nvPr/>
          </p:nvSpPr>
          <p:spPr bwMode="auto">
            <a:xfrm>
              <a:off x="7908925" y="869951"/>
              <a:ext cx="273050" cy="41275"/>
            </a:xfrm>
            <a:custGeom>
              <a:avLst/>
              <a:gdLst>
                <a:gd name="T0" fmla="*/ 116 w 130"/>
                <a:gd name="T1" fmla="*/ 0 h 19"/>
                <a:gd name="T2" fmla="*/ 14 w 130"/>
                <a:gd name="T3" fmla="*/ 0 h 19"/>
                <a:gd name="T4" fmla="*/ 0 w 130"/>
                <a:gd name="T5" fmla="*/ 10 h 19"/>
                <a:gd name="T6" fmla="*/ 14 w 130"/>
                <a:gd name="T7" fmla="*/ 19 h 19"/>
                <a:gd name="T8" fmla="*/ 116 w 130"/>
                <a:gd name="T9" fmla="*/ 19 h 19"/>
                <a:gd name="T10" fmla="*/ 130 w 130"/>
                <a:gd name="T11" fmla="*/ 10 h 19"/>
                <a:gd name="T12" fmla="*/ 116 w 130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19">
                  <a:moveTo>
                    <a:pt x="116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5"/>
                    <a:pt x="0" y="10"/>
                  </a:cubicBezTo>
                  <a:cubicBezTo>
                    <a:pt x="0" y="15"/>
                    <a:pt x="6" y="19"/>
                    <a:pt x="14" y="19"/>
                  </a:cubicBezTo>
                  <a:cubicBezTo>
                    <a:pt x="116" y="19"/>
                    <a:pt x="116" y="19"/>
                    <a:pt x="116" y="19"/>
                  </a:cubicBezTo>
                  <a:cubicBezTo>
                    <a:pt x="124" y="19"/>
                    <a:pt x="130" y="15"/>
                    <a:pt x="130" y="10"/>
                  </a:cubicBezTo>
                  <a:cubicBezTo>
                    <a:pt x="130" y="5"/>
                    <a:pt x="124" y="0"/>
                    <a:pt x="1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57"/>
            <p:cNvSpPr>
              <a:spLocks/>
            </p:cNvSpPr>
            <p:nvPr/>
          </p:nvSpPr>
          <p:spPr bwMode="auto">
            <a:xfrm>
              <a:off x="7908925" y="947738"/>
              <a:ext cx="273050" cy="41275"/>
            </a:xfrm>
            <a:custGeom>
              <a:avLst/>
              <a:gdLst>
                <a:gd name="T0" fmla="*/ 116 w 130"/>
                <a:gd name="T1" fmla="*/ 0 h 19"/>
                <a:gd name="T2" fmla="*/ 14 w 130"/>
                <a:gd name="T3" fmla="*/ 0 h 19"/>
                <a:gd name="T4" fmla="*/ 0 w 130"/>
                <a:gd name="T5" fmla="*/ 10 h 19"/>
                <a:gd name="T6" fmla="*/ 14 w 130"/>
                <a:gd name="T7" fmla="*/ 19 h 19"/>
                <a:gd name="T8" fmla="*/ 116 w 130"/>
                <a:gd name="T9" fmla="*/ 19 h 19"/>
                <a:gd name="T10" fmla="*/ 130 w 130"/>
                <a:gd name="T11" fmla="*/ 10 h 19"/>
                <a:gd name="T12" fmla="*/ 116 w 130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19">
                  <a:moveTo>
                    <a:pt x="116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4"/>
                    <a:pt x="0" y="10"/>
                  </a:cubicBezTo>
                  <a:cubicBezTo>
                    <a:pt x="0" y="15"/>
                    <a:pt x="6" y="19"/>
                    <a:pt x="14" y="19"/>
                  </a:cubicBezTo>
                  <a:cubicBezTo>
                    <a:pt x="116" y="19"/>
                    <a:pt x="116" y="19"/>
                    <a:pt x="116" y="19"/>
                  </a:cubicBezTo>
                  <a:cubicBezTo>
                    <a:pt x="124" y="19"/>
                    <a:pt x="130" y="15"/>
                    <a:pt x="130" y="10"/>
                  </a:cubicBezTo>
                  <a:cubicBezTo>
                    <a:pt x="130" y="4"/>
                    <a:pt x="124" y="0"/>
                    <a:pt x="1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58"/>
            <p:cNvSpPr>
              <a:spLocks/>
            </p:cNvSpPr>
            <p:nvPr/>
          </p:nvSpPr>
          <p:spPr bwMode="auto">
            <a:xfrm>
              <a:off x="7908925" y="1025526"/>
              <a:ext cx="273050" cy="41275"/>
            </a:xfrm>
            <a:custGeom>
              <a:avLst/>
              <a:gdLst>
                <a:gd name="T0" fmla="*/ 116 w 130"/>
                <a:gd name="T1" fmla="*/ 0 h 19"/>
                <a:gd name="T2" fmla="*/ 14 w 130"/>
                <a:gd name="T3" fmla="*/ 0 h 19"/>
                <a:gd name="T4" fmla="*/ 0 w 130"/>
                <a:gd name="T5" fmla="*/ 9 h 19"/>
                <a:gd name="T6" fmla="*/ 14 w 130"/>
                <a:gd name="T7" fmla="*/ 19 h 19"/>
                <a:gd name="T8" fmla="*/ 116 w 130"/>
                <a:gd name="T9" fmla="*/ 19 h 19"/>
                <a:gd name="T10" fmla="*/ 130 w 130"/>
                <a:gd name="T11" fmla="*/ 9 h 19"/>
                <a:gd name="T12" fmla="*/ 116 w 130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19">
                  <a:moveTo>
                    <a:pt x="116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4"/>
                    <a:pt x="0" y="9"/>
                  </a:cubicBezTo>
                  <a:cubicBezTo>
                    <a:pt x="0" y="14"/>
                    <a:pt x="6" y="19"/>
                    <a:pt x="14" y="19"/>
                  </a:cubicBezTo>
                  <a:cubicBezTo>
                    <a:pt x="116" y="19"/>
                    <a:pt x="116" y="19"/>
                    <a:pt x="116" y="19"/>
                  </a:cubicBezTo>
                  <a:cubicBezTo>
                    <a:pt x="124" y="19"/>
                    <a:pt x="130" y="14"/>
                    <a:pt x="130" y="9"/>
                  </a:cubicBezTo>
                  <a:cubicBezTo>
                    <a:pt x="130" y="4"/>
                    <a:pt x="124" y="0"/>
                    <a:pt x="1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919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5"/>
          <p:cNvSpPr/>
          <p:nvPr/>
        </p:nvSpPr>
        <p:spPr>
          <a:xfrm>
            <a:off x="-80800" y="0"/>
            <a:ext cx="4686051" cy="6858000"/>
          </a:xfrm>
          <a:prstGeom prst="rect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221450" y="271582"/>
            <a:ext cx="4081549" cy="6586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altLang="zh-CN" sz="4400" dirty="0" smtClean="0">
                <a:solidFill>
                  <a:schemeClr val="bg1"/>
                </a:solidFill>
                <a:latin typeface="Times New Roman"/>
                <a:cs typeface="Times New Roman"/>
              </a:rPr>
              <a:t>Increasing</a:t>
            </a:r>
            <a:r>
              <a:rPr lang="zh-CN" altLang="en-US" sz="440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400" dirty="0" smtClean="0">
                <a:solidFill>
                  <a:schemeClr val="bg1"/>
                </a:solidFill>
                <a:latin typeface="Times New Roman"/>
                <a:cs typeface="Times New Roman"/>
              </a:rPr>
              <a:t>consumer</a:t>
            </a:r>
            <a:r>
              <a:rPr lang="zh-CN" altLang="en-US" sz="440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400" dirty="0" smtClean="0">
                <a:solidFill>
                  <a:schemeClr val="bg1"/>
                </a:solidFill>
                <a:latin typeface="Times New Roman"/>
                <a:cs typeface="Times New Roman"/>
              </a:rPr>
              <a:t>knowledge</a:t>
            </a:r>
            <a:r>
              <a:rPr lang="zh-CN" altLang="en-US" sz="440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400" dirty="0" smtClean="0">
                <a:solidFill>
                  <a:schemeClr val="bg1"/>
                </a:solidFill>
                <a:latin typeface="Times New Roman"/>
                <a:cs typeface="Times New Roman"/>
              </a:rPr>
              <a:t>will</a:t>
            </a:r>
            <a:endParaRPr lang="zh-CN" altLang="en-US" sz="4400" dirty="0" smtClean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lvl="2"/>
            <a:endParaRPr lang="zh-CN" altLang="en-US" sz="4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lvl="2"/>
            <a:r>
              <a:rPr lang="en-US" altLang="zh-CN" sz="5400" b="1" dirty="0" smtClean="0">
                <a:solidFill>
                  <a:schemeClr val="bg1"/>
                </a:solidFill>
                <a:latin typeface="Times New Roman"/>
                <a:cs typeface="Times New Roman"/>
              </a:rPr>
              <a:t>Increase</a:t>
            </a:r>
            <a:r>
              <a:rPr lang="zh-CN" altLang="en-US" sz="5400" b="1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400" b="1" dirty="0" smtClean="0">
                <a:solidFill>
                  <a:schemeClr val="bg1"/>
                </a:solidFill>
                <a:latin typeface="Times New Roman"/>
                <a:cs typeface="Times New Roman"/>
              </a:rPr>
              <a:t>revenue</a:t>
            </a:r>
            <a:r>
              <a:rPr lang="zh-CN" altLang="en-US" sz="5400" b="1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400" b="1" dirty="0" smtClean="0">
                <a:solidFill>
                  <a:schemeClr val="bg1"/>
                </a:solidFill>
                <a:latin typeface="Times New Roman"/>
                <a:cs typeface="Times New Roman"/>
              </a:rPr>
              <a:t>by</a:t>
            </a:r>
            <a:endParaRPr lang="zh-CN" altLang="en-US" sz="5400" b="1" dirty="0" smtClean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lvl="2"/>
            <a:r>
              <a:rPr lang="en-US" altLang="zh-CN" sz="13800" b="1" dirty="0" smtClean="0">
                <a:solidFill>
                  <a:schemeClr val="bg1"/>
                </a:solidFill>
                <a:latin typeface="Times New Roman"/>
                <a:cs typeface="Times New Roman"/>
              </a:rPr>
              <a:t>6</a:t>
            </a:r>
            <a:r>
              <a:rPr lang="en-US" sz="13800" b="1" dirty="0" smtClean="0">
                <a:solidFill>
                  <a:schemeClr val="bg1"/>
                </a:solidFill>
                <a:latin typeface="Times New Roman"/>
                <a:cs typeface="Times New Roman"/>
              </a:rPr>
              <a:t>%</a:t>
            </a:r>
            <a:endParaRPr lang="en-US" sz="13800" b="1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6" name="Freeform 105"/>
          <p:cNvSpPr>
            <a:spLocks noEditPoints="1"/>
          </p:cNvSpPr>
          <p:nvPr/>
        </p:nvSpPr>
        <p:spPr bwMode="auto">
          <a:xfrm>
            <a:off x="5392633" y="1900316"/>
            <a:ext cx="3219183" cy="2804689"/>
          </a:xfrm>
          <a:custGeom>
            <a:avLst/>
            <a:gdLst>
              <a:gd name="T0" fmla="*/ 171 w 368"/>
              <a:gd name="T1" fmla="*/ 100 h 332"/>
              <a:gd name="T2" fmla="*/ 195 w 368"/>
              <a:gd name="T3" fmla="*/ 134 h 332"/>
              <a:gd name="T4" fmla="*/ 205 w 368"/>
              <a:gd name="T5" fmla="*/ 148 h 332"/>
              <a:gd name="T6" fmla="*/ 192 w 368"/>
              <a:gd name="T7" fmla="*/ 136 h 332"/>
              <a:gd name="T8" fmla="*/ 163 w 368"/>
              <a:gd name="T9" fmla="*/ 106 h 332"/>
              <a:gd name="T10" fmla="*/ 199 w 368"/>
              <a:gd name="T11" fmla="*/ 170 h 332"/>
              <a:gd name="T12" fmla="*/ 218 w 368"/>
              <a:gd name="T13" fmla="*/ 127 h 332"/>
              <a:gd name="T14" fmla="*/ 367 w 368"/>
              <a:gd name="T15" fmla="*/ 305 h 332"/>
              <a:gd name="T16" fmla="*/ 288 w 368"/>
              <a:gd name="T17" fmla="*/ 197 h 332"/>
              <a:gd name="T18" fmla="*/ 286 w 368"/>
              <a:gd name="T19" fmla="*/ 191 h 332"/>
              <a:gd name="T20" fmla="*/ 271 w 368"/>
              <a:gd name="T21" fmla="*/ 173 h 332"/>
              <a:gd name="T22" fmla="*/ 276 w 368"/>
              <a:gd name="T23" fmla="*/ 191 h 332"/>
              <a:gd name="T24" fmla="*/ 285 w 368"/>
              <a:gd name="T25" fmla="*/ 202 h 332"/>
              <a:gd name="T26" fmla="*/ 348 w 368"/>
              <a:gd name="T27" fmla="*/ 271 h 332"/>
              <a:gd name="T28" fmla="*/ 341 w 368"/>
              <a:gd name="T29" fmla="*/ 267 h 332"/>
              <a:gd name="T30" fmla="*/ 303 w 368"/>
              <a:gd name="T31" fmla="*/ 220 h 332"/>
              <a:gd name="T32" fmla="*/ 276 w 368"/>
              <a:gd name="T33" fmla="*/ 278 h 332"/>
              <a:gd name="T34" fmla="*/ 364 w 368"/>
              <a:gd name="T35" fmla="*/ 317 h 332"/>
              <a:gd name="T36" fmla="*/ 295 w 368"/>
              <a:gd name="T37" fmla="*/ 218 h 332"/>
              <a:gd name="T38" fmla="*/ 203 w 368"/>
              <a:gd name="T39" fmla="*/ 175 h 332"/>
              <a:gd name="T40" fmla="*/ 62 w 368"/>
              <a:gd name="T41" fmla="*/ 287 h 332"/>
              <a:gd name="T42" fmla="*/ 199 w 368"/>
              <a:gd name="T43" fmla="*/ 306 h 332"/>
              <a:gd name="T44" fmla="*/ 62 w 368"/>
              <a:gd name="T45" fmla="*/ 287 h 332"/>
              <a:gd name="T46" fmla="*/ 11 w 368"/>
              <a:gd name="T47" fmla="*/ 281 h 332"/>
              <a:gd name="T48" fmla="*/ 247 w 368"/>
              <a:gd name="T49" fmla="*/ 330 h 332"/>
              <a:gd name="T50" fmla="*/ 262 w 368"/>
              <a:gd name="T51" fmla="*/ 274 h 332"/>
              <a:gd name="T52" fmla="*/ 245 w 368"/>
              <a:gd name="T53" fmla="*/ 305 h 332"/>
              <a:gd name="T54" fmla="*/ 73 w 368"/>
              <a:gd name="T55" fmla="*/ 254 h 332"/>
              <a:gd name="T56" fmla="*/ 25 w 368"/>
              <a:gd name="T57" fmla="*/ 266 h 332"/>
              <a:gd name="T58" fmla="*/ 17 w 368"/>
              <a:gd name="T59" fmla="*/ 18 h 332"/>
              <a:gd name="T60" fmla="*/ 245 w 368"/>
              <a:gd name="T61" fmla="*/ 154 h 332"/>
              <a:gd name="T62" fmla="*/ 262 w 368"/>
              <a:gd name="T63" fmla="*/ 0 h 332"/>
              <a:gd name="T64" fmla="*/ 0 w 368"/>
              <a:gd name="T65" fmla="*/ 242 h 332"/>
              <a:gd name="T66" fmla="*/ 216 w 368"/>
              <a:gd name="T67" fmla="*/ 50 h 332"/>
              <a:gd name="T68" fmla="*/ 45 w 368"/>
              <a:gd name="T69" fmla="*/ 65 h 332"/>
              <a:gd name="T70" fmla="*/ 45 w 368"/>
              <a:gd name="T71" fmla="*/ 79 h 332"/>
              <a:gd name="T72" fmla="*/ 216 w 368"/>
              <a:gd name="T73" fmla="*/ 94 h 332"/>
              <a:gd name="T74" fmla="*/ 45 w 368"/>
              <a:gd name="T75" fmla="*/ 79 h 332"/>
              <a:gd name="T76" fmla="*/ 152 w 368"/>
              <a:gd name="T77" fmla="*/ 108 h 332"/>
              <a:gd name="T78" fmla="*/ 45 w 368"/>
              <a:gd name="T79" fmla="*/ 123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68" h="332">
                <a:moveTo>
                  <a:pt x="218" y="127"/>
                </a:moveTo>
                <a:cubicBezTo>
                  <a:pt x="171" y="100"/>
                  <a:pt x="171" y="100"/>
                  <a:pt x="171" y="100"/>
                </a:cubicBezTo>
                <a:cubicBezTo>
                  <a:pt x="168" y="102"/>
                  <a:pt x="168" y="102"/>
                  <a:pt x="168" y="102"/>
                </a:cubicBezTo>
                <a:cubicBezTo>
                  <a:pt x="195" y="134"/>
                  <a:pt x="195" y="134"/>
                  <a:pt x="195" y="134"/>
                </a:cubicBezTo>
                <a:cubicBezTo>
                  <a:pt x="198" y="132"/>
                  <a:pt x="203" y="132"/>
                  <a:pt x="206" y="136"/>
                </a:cubicBezTo>
                <a:cubicBezTo>
                  <a:pt x="209" y="139"/>
                  <a:pt x="208" y="145"/>
                  <a:pt x="205" y="148"/>
                </a:cubicBezTo>
                <a:cubicBezTo>
                  <a:pt x="201" y="151"/>
                  <a:pt x="196" y="151"/>
                  <a:pt x="192" y="147"/>
                </a:cubicBezTo>
                <a:cubicBezTo>
                  <a:pt x="190" y="144"/>
                  <a:pt x="190" y="139"/>
                  <a:pt x="192" y="136"/>
                </a:cubicBezTo>
                <a:cubicBezTo>
                  <a:pt x="165" y="104"/>
                  <a:pt x="165" y="104"/>
                  <a:pt x="165" y="104"/>
                </a:cubicBezTo>
                <a:cubicBezTo>
                  <a:pt x="163" y="106"/>
                  <a:pt x="163" y="106"/>
                  <a:pt x="163" y="106"/>
                </a:cubicBezTo>
                <a:cubicBezTo>
                  <a:pt x="182" y="158"/>
                  <a:pt x="182" y="158"/>
                  <a:pt x="182" y="158"/>
                </a:cubicBezTo>
                <a:cubicBezTo>
                  <a:pt x="199" y="170"/>
                  <a:pt x="199" y="170"/>
                  <a:pt x="199" y="170"/>
                </a:cubicBezTo>
                <a:cubicBezTo>
                  <a:pt x="227" y="146"/>
                  <a:pt x="227" y="146"/>
                  <a:pt x="227" y="146"/>
                </a:cubicBezTo>
                <a:cubicBezTo>
                  <a:pt x="218" y="127"/>
                  <a:pt x="218" y="127"/>
                  <a:pt x="218" y="127"/>
                </a:cubicBezTo>
                <a:close/>
                <a:moveTo>
                  <a:pt x="364" y="317"/>
                </a:moveTo>
                <a:cubicBezTo>
                  <a:pt x="366" y="314"/>
                  <a:pt x="366" y="309"/>
                  <a:pt x="367" y="305"/>
                </a:cubicBezTo>
                <a:cubicBezTo>
                  <a:pt x="368" y="275"/>
                  <a:pt x="364" y="235"/>
                  <a:pt x="328" y="217"/>
                </a:cubicBezTo>
                <a:cubicBezTo>
                  <a:pt x="317" y="211"/>
                  <a:pt x="296" y="203"/>
                  <a:pt x="288" y="197"/>
                </a:cubicBezTo>
                <a:cubicBezTo>
                  <a:pt x="286" y="195"/>
                  <a:pt x="285" y="194"/>
                  <a:pt x="284" y="193"/>
                </a:cubicBezTo>
                <a:cubicBezTo>
                  <a:pt x="285" y="192"/>
                  <a:pt x="286" y="192"/>
                  <a:pt x="286" y="191"/>
                </a:cubicBezTo>
                <a:cubicBezTo>
                  <a:pt x="290" y="188"/>
                  <a:pt x="289" y="182"/>
                  <a:pt x="285" y="177"/>
                </a:cubicBezTo>
                <a:cubicBezTo>
                  <a:pt x="281" y="172"/>
                  <a:pt x="274" y="170"/>
                  <a:pt x="271" y="173"/>
                </a:cubicBezTo>
                <a:cubicBezTo>
                  <a:pt x="268" y="176"/>
                  <a:pt x="268" y="182"/>
                  <a:pt x="272" y="188"/>
                </a:cubicBezTo>
                <a:cubicBezTo>
                  <a:pt x="273" y="189"/>
                  <a:pt x="275" y="190"/>
                  <a:pt x="276" y="191"/>
                </a:cubicBezTo>
                <a:cubicBezTo>
                  <a:pt x="276" y="192"/>
                  <a:pt x="277" y="194"/>
                  <a:pt x="278" y="195"/>
                </a:cubicBezTo>
                <a:cubicBezTo>
                  <a:pt x="280" y="197"/>
                  <a:pt x="282" y="200"/>
                  <a:pt x="285" y="202"/>
                </a:cubicBezTo>
                <a:cubicBezTo>
                  <a:pt x="293" y="209"/>
                  <a:pt x="306" y="216"/>
                  <a:pt x="317" y="222"/>
                </a:cubicBezTo>
                <a:cubicBezTo>
                  <a:pt x="341" y="235"/>
                  <a:pt x="347" y="252"/>
                  <a:pt x="348" y="271"/>
                </a:cubicBezTo>
                <a:cubicBezTo>
                  <a:pt x="348" y="273"/>
                  <a:pt x="346" y="275"/>
                  <a:pt x="344" y="271"/>
                </a:cubicBezTo>
                <a:cubicBezTo>
                  <a:pt x="343" y="270"/>
                  <a:pt x="342" y="268"/>
                  <a:pt x="341" y="267"/>
                </a:cubicBezTo>
                <a:cubicBezTo>
                  <a:pt x="336" y="258"/>
                  <a:pt x="329" y="249"/>
                  <a:pt x="321" y="240"/>
                </a:cubicBezTo>
                <a:cubicBezTo>
                  <a:pt x="315" y="233"/>
                  <a:pt x="309" y="226"/>
                  <a:pt x="303" y="220"/>
                </a:cubicBezTo>
                <a:cubicBezTo>
                  <a:pt x="260" y="257"/>
                  <a:pt x="260" y="257"/>
                  <a:pt x="260" y="257"/>
                </a:cubicBezTo>
                <a:cubicBezTo>
                  <a:pt x="264" y="264"/>
                  <a:pt x="270" y="271"/>
                  <a:pt x="276" y="278"/>
                </a:cubicBezTo>
                <a:cubicBezTo>
                  <a:pt x="302" y="309"/>
                  <a:pt x="330" y="329"/>
                  <a:pt x="347" y="330"/>
                </a:cubicBezTo>
                <a:cubicBezTo>
                  <a:pt x="356" y="330"/>
                  <a:pt x="362" y="325"/>
                  <a:pt x="364" y="317"/>
                </a:cubicBezTo>
                <a:close/>
                <a:moveTo>
                  <a:pt x="231" y="151"/>
                </a:moveTo>
                <a:cubicBezTo>
                  <a:pt x="295" y="218"/>
                  <a:pt x="295" y="218"/>
                  <a:pt x="295" y="218"/>
                </a:cubicBezTo>
                <a:cubicBezTo>
                  <a:pt x="258" y="249"/>
                  <a:pt x="258" y="249"/>
                  <a:pt x="258" y="249"/>
                </a:cubicBezTo>
                <a:cubicBezTo>
                  <a:pt x="203" y="175"/>
                  <a:pt x="203" y="175"/>
                  <a:pt x="203" y="175"/>
                </a:cubicBezTo>
                <a:cubicBezTo>
                  <a:pt x="231" y="151"/>
                  <a:pt x="231" y="151"/>
                  <a:pt x="231" y="151"/>
                </a:cubicBezTo>
                <a:close/>
                <a:moveTo>
                  <a:pt x="62" y="287"/>
                </a:moveTo>
                <a:cubicBezTo>
                  <a:pt x="198" y="308"/>
                  <a:pt x="198" y="308"/>
                  <a:pt x="198" y="308"/>
                </a:cubicBezTo>
                <a:cubicBezTo>
                  <a:pt x="200" y="308"/>
                  <a:pt x="200" y="306"/>
                  <a:pt x="199" y="306"/>
                </a:cubicBezTo>
                <a:cubicBezTo>
                  <a:pt x="80" y="267"/>
                  <a:pt x="80" y="267"/>
                  <a:pt x="80" y="267"/>
                </a:cubicBezTo>
                <a:cubicBezTo>
                  <a:pt x="74" y="276"/>
                  <a:pt x="70" y="281"/>
                  <a:pt x="62" y="287"/>
                </a:cubicBezTo>
                <a:close/>
                <a:moveTo>
                  <a:pt x="0" y="242"/>
                </a:moveTo>
                <a:cubicBezTo>
                  <a:pt x="0" y="257"/>
                  <a:pt x="2" y="269"/>
                  <a:pt x="11" y="281"/>
                </a:cubicBezTo>
                <a:cubicBezTo>
                  <a:pt x="19" y="291"/>
                  <a:pt x="28" y="296"/>
                  <a:pt x="41" y="298"/>
                </a:cubicBezTo>
                <a:cubicBezTo>
                  <a:pt x="247" y="330"/>
                  <a:pt x="247" y="330"/>
                  <a:pt x="247" y="330"/>
                </a:cubicBezTo>
                <a:cubicBezTo>
                  <a:pt x="255" y="332"/>
                  <a:pt x="262" y="326"/>
                  <a:pt x="262" y="317"/>
                </a:cubicBezTo>
                <a:cubicBezTo>
                  <a:pt x="262" y="274"/>
                  <a:pt x="262" y="274"/>
                  <a:pt x="262" y="274"/>
                </a:cubicBezTo>
                <a:cubicBezTo>
                  <a:pt x="256" y="266"/>
                  <a:pt x="251" y="258"/>
                  <a:pt x="245" y="250"/>
                </a:cubicBezTo>
                <a:cubicBezTo>
                  <a:pt x="245" y="305"/>
                  <a:pt x="245" y="305"/>
                  <a:pt x="245" y="305"/>
                </a:cubicBezTo>
                <a:cubicBezTo>
                  <a:pt x="78" y="252"/>
                  <a:pt x="78" y="252"/>
                  <a:pt x="78" y="252"/>
                </a:cubicBezTo>
                <a:cubicBezTo>
                  <a:pt x="76" y="251"/>
                  <a:pt x="74" y="252"/>
                  <a:pt x="73" y="254"/>
                </a:cubicBezTo>
                <a:cubicBezTo>
                  <a:pt x="69" y="261"/>
                  <a:pt x="65" y="267"/>
                  <a:pt x="61" y="271"/>
                </a:cubicBezTo>
                <a:cubicBezTo>
                  <a:pt x="49" y="280"/>
                  <a:pt x="34" y="278"/>
                  <a:pt x="25" y="266"/>
                </a:cubicBezTo>
                <a:cubicBezTo>
                  <a:pt x="18" y="257"/>
                  <a:pt x="17" y="249"/>
                  <a:pt x="17" y="239"/>
                </a:cubicBezTo>
                <a:cubicBezTo>
                  <a:pt x="17" y="165"/>
                  <a:pt x="17" y="91"/>
                  <a:pt x="17" y="18"/>
                </a:cubicBezTo>
                <a:cubicBezTo>
                  <a:pt x="245" y="18"/>
                  <a:pt x="245" y="18"/>
                  <a:pt x="245" y="18"/>
                </a:cubicBezTo>
                <a:cubicBezTo>
                  <a:pt x="245" y="154"/>
                  <a:pt x="245" y="154"/>
                  <a:pt x="245" y="154"/>
                </a:cubicBezTo>
                <a:cubicBezTo>
                  <a:pt x="262" y="172"/>
                  <a:pt x="262" y="172"/>
                  <a:pt x="262" y="172"/>
                </a:cubicBezTo>
                <a:cubicBezTo>
                  <a:pt x="262" y="0"/>
                  <a:pt x="262" y="0"/>
                  <a:pt x="26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1"/>
                  <a:pt x="0" y="162"/>
                  <a:pt x="0" y="242"/>
                </a:cubicBezTo>
                <a:close/>
                <a:moveTo>
                  <a:pt x="45" y="50"/>
                </a:moveTo>
                <a:cubicBezTo>
                  <a:pt x="216" y="50"/>
                  <a:pt x="216" y="50"/>
                  <a:pt x="216" y="50"/>
                </a:cubicBezTo>
                <a:cubicBezTo>
                  <a:pt x="216" y="65"/>
                  <a:pt x="216" y="65"/>
                  <a:pt x="216" y="65"/>
                </a:cubicBezTo>
                <a:cubicBezTo>
                  <a:pt x="45" y="65"/>
                  <a:pt x="45" y="65"/>
                  <a:pt x="45" y="65"/>
                </a:cubicBezTo>
                <a:cubicBezTo>
                  <a:pt x="45" y="50"/>
                  <a:pt x="45" y="50"/>
                  <a:pt x="45" y="50"/>
                </a:cubicBezTo>
                <a:close/>
                <a:moveTo>
                  <a:pt x="45" y="79"/>
                </a:moveTo>
                <a:cubicBezTo>
                  <a:pt x="216" y="79"/>
                  <a:pt x="216" y="79"/>
                  <a:pt x="216" y="79"/>
                </a:cubicBezTo>
                <a:cubicBezTo>
                  <a:pt x="216" y="94"/>
                  <a:pt x="216" y="94"/>
                  <a:pt x="216" y="94"/>
                </a:cubicBezTo>
                <a:cubicBezTo>
                  <a:pt x="45" y="94"/>
                  <a:pt x="45" y="94"/>
                  <a:pt x="45" y="94"/>
                </a:cubicBezTo>
                <a:cubicBezTo>
                  <a:pt x="45" y="79"/>
                  <a:pt x="45" y="79"/>
                  <a:pt x="45" y="79"/>
                </a:cubicBezTo>
                <a:close/>
                <a:moveTo>
                  <a:pt x="45" y="108"/>
                </a:moveTo>
                <a:cubicBezTo>
                  <a:pt x="152" y="108"/>
                  <a:pt x="152" y="108"/>
                  <a:pt x="152" y="108"/>
                </a:cubicBezTo>
                <a:cubicBezTo>
                  <a:pt x="152" y="123"/>
                  <a:pt x="152" y="123"/>
                  <a:pt x="152" y="123"/>
                </a:cubicBezTo>
                <a:cubicBezTo>
                  <a:pt x="45" y="123"/>
                  <a:pt x="45" y="123"/>
                  <a:pt x="45" y="123"/>
                </a:cubicBezTo>
                <a:cubicBezTo>
                  <a:pt x="45" y="108"/>
                  <a:pt x="45" y="108"/>
                  <a:pt x="45" y="10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54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5"/>
          <p:cNvSpPr/>
          <p:nvPr/>
        </p:nvSpPr>
        <p:spPr>
          <a:xfrm>
            <a:off x="-80800" y="0"/>
            <a:ext cx="4686051" cy="6858000"/>
          </a:xfrm>
          <a:prstGeom prst="rect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523702" y="474345"/>
            <a:ext cx="4081549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altLang="zh-CN" sz="4400" dirty="0" smtClean="0">
                <a:solidFill>
                  <a:schemeClr val="bg1"/>
                </a:solidFill>
                <a:latin typeface="Times New Roman"/>
                <a:cs typeface="Times New Roman"/>
              </a:rPr>
              <a:t>Changing</a:t>
            </a:r>
            <a:r>
              <a:rPr lang="zh-CN" altLang="en-US" sz="440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</a:p>
          <a:p>
            <a:pPr lvl="2"/>
            <a:r>
              <a:rPr lang="en-US" altLang="zh-CN" sz="4400" dirty="0" smtClean="0">
                <a:solidFill>
                  <a:schemeClr val="bg1"/>
                </a:solidFill>
                <a:latin typeface="Times New Roman"/>
                <a:cs typeface="Times New Roman"/>
              </a:rPr>
              <a:t>scripts</a:t>
            </a:r>
            <a:r>
              <a:rPr lang="zh-CN" altLang="en-US" sz="440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400" dirty="0" smtClean="0">
                <a:solidFill>
                  <a:schemeClr val="bg1"/>
                </a:solidFill>
                <a:latin typeface="Times New Roman"/>
                <a:cs typeface="Times New Roman"/>
              </a:rPr>
              <a:t>will</a:t>
            </a:r>
            <a:endParaRPr lang="zh-CN" altLang="en-US" sz="4400" dirty="0" smtClean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lvl="2"/>
            <a:endParaRPr lang="zh-CN" altLang="en-US" sz="4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lvl="2"/>
            <a:r>
              <a:rPr lang="en-US" altLang="zh-CN" sz="5400" b="1" dirty="0" smtClean="0">
                <a:solidFill>
                  <a:schemeClr val="bg1"/>
                </a:solidFill>
                <a:latin typeface="Times New Roman"/>
                <a:cs typeface="Times New Roman"/>
              </a:rPr>
              <a:t>Increase</a:t>
            </a:r>
            <a:r>
              <a:rPr lang="zh-CN" altLang="en-US" sz="5400" b="1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400" b="1" dirty="0" smtClean="0">
                <a:solidFill>
                  <a:schemeClr val="bg1"/>
                </a:solidFill>
                <a:latin typeface="Times New Roman"/>
                <a:cs typeface="Times New Roman"/>
              </a:rPr>
              <a:t>revenue</a:t>
            </a:r>
            <a:r>
              <a:rPr lang="zh-CN" altLang="en-US" sz="5400" b="1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400" b="1" dirty="0" smtClean="0">
                <a:solidFill>
                  <a:schemeClr val="bg1"/>
                </a:solidFill>
                <a:latin typeface="Times New Roman"/>
                <a:cs typeface="Times New Roman"/>
              </a:rPr>
              <a:t>by</a:t>
            </a:r>
            <a:endParaRPr lang="zh-CN" altLang="en-US" sz="5400" b="1" dirty="0" smtClean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lvl="2"/>
            <a:r>
              <a:rPr lang="en-US" altLang="zh-CN" sz="13800" b="1" dirty="0">
                <a:solidFill>
                  <a:schemeClr val="bg1"/>
                </a:solidFill>
                <a:latin typeface="Times New Roman"/>
                <a:cs typeface="Times New Roman"/>
              </a:rPr>
              <a:t>5</a:t>
            </a:r>
            <a:r>
              <a:rPr lang="en-US" sz="13800" b="1" dirty="0" smtClean="0">
                <a:solidFill>
                  <a:schemeClr val="bg1"/>
                </a:solidFill>
                <a:latin typeface="Times New Roman"/>
                <a:cs typeface="Times New Roman"/>
              </a:rPr>
              <a:t>%</a:t>
            </a:r>
            <a:endParaRPr lang="en-US" sz="13800" b="1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8" name="Freeform 109"/>
          <p:cNvSpPr>
            <a:spLocks noEditPoints="1"/>
          </p:cNvSpPr>
          <p:nvPr/>
        </p:nvSpPr>
        <p:spPr bwMode="auto">
          <a:xfrm>
            <a:off x="5043498" y="1833446"/>
            <a:ext cx="1672273" cy="1595554"/>
          </a:xfrm>
          <a:custGeom>
            <a:avLst/>
            <a:gdLst>
              <a:gd name="T0" fmla="*/ 145 w 237"/>
              <a:gd name="T1" fmla="*/ 145 h 202"/>
              <a:gd name="T2" fmla="*/ 237 w 237"/>
              <a:gd name="T3" fmla="*/ 39 h 202"/>
              <a:gd name="T4" fmla="*/ 130 w 237"/>
              <a:gd name="T5" fmla="*/ 0 h 202"/>
              <a:gd name="T6" fmla="*/ 0 w 237"/>
              <a:gd name="T7" fmla="*/ 91 h 202"/>
              <a:gd name="T8" fmla="*/ 18 w 237"/>
              <a:gd name="T9" fmla="*/ 137 h 202"/>
              <a:gd name="T10" fmla="*/ 24 w 237"/>
              <a:gd name="T11" fmla="*/ 144 h 202"/>
              <a:gd name="T12" fmla="*/ 21 w 237"/>
              <a:gd name="T13" fmla="*/ 202 h 202"/>
              <a:gd name="T14" fmla="*/ 84 w 237"/>
              <a:gd name="T15" fmla="*/ 176 h 202"/>
              <a:gd name="T16" fmla="*/ 130 w 237"/>
              <a:gd name="T17" fmla="*/ 182 h 202"/>
              <a:gd name="T18" fmla="*/ 153 w 237"/>
              <a:gd name="T19" fmla="*/ 180 h 202"/>
              <a:gd name="T20" fmla="*/ 145 w 237"/>
              <a:gd name="T21" fmla="*/ 145 h 202"/>
              <a:gd name="T22" fmla="*/ 70 w 237"/>
              <a:gd name="T23" fmla="*/ 112 h 202"/>
              <a:gd name="T24" fmla="*/ 52 w 237"/>
              <a:gd name="T25" fmla="*/ 95 h 202"/>
              <a:gd name="T26" fmla="*/ 70 w 237"/>
              <a:gd name="T27" fmla="*/ 79 h 202"/>
              <a:gd name="T28" fmla="*/ 88 w 237"/>
              <a:gd name="T29" fmla="*/ 95 h 202"/>
              <a:gd name="T30" fmla="*/ 70 w 237"/>
              <a:gd name="T31" fmla="*/ 112 h 202"/>
              <a:gd name="T32" fmla="*/ 130 w 237"/>
              <a:gd name="T33" fmla="*/ 112 h 202"/>
              <a:gd name="T34" fmla="*/ 112 w 237"/>
              <a:gd name="T35" fmla="*/ 95 h 202"/>
              <a:gd name="T36" fmla="*/ 130 w 237"/>
              <a:gd name="T37" fmla="*/ 79 h 202"/>
              <a:gd name="T38" fmla="*/ 148 w 237"/>
              <a:gd name="T39" fmla="*/ 95 h 202"/>
              <a:gd name="T40" fmla="*/ 130 w 237"/>
              <a:gd name="T41" fmla="*/ 112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37" h="202">
                <a:moveTo>
                  <a:pt x="145" y="145"/>
                </a:moveTo>
                <a:cubicBezTo>
                  <a:pt x="145" y="99"/>
                  <a:pt x="183" y="59"/>
                  <a:pt x="237" y="39"/>
                </a:cubicBezTo>
                <a:cubicBezTo>
                  <a:pt x="213" y="15"/>
                  <a:pt x="174" y="0"/>
                  <a:pt x="130" y="0"/>
                </a:cubicBezTo>
                <a:cubicBezTo>
                  <a:pt x="58" y="0"/>
                  <a:pt x="0" y="40"/>
                  <a:pt x="0" y="91"/>
                </a:cubicBezTo>
                <a:cubicBezTo>
                  <a:pt x="0" y="108"/>
                  <a:pt x="7" y="123"/>
                  <a:pt x="18" y="137"/>
                </a:cubicBezTo>
                <a:cubicBezTo>
                  <a:pt x="20" y="139"/>
                  <a:pt x="22" y="141"/>
                  <a:pt x="24" y="144"/>
                </a:cubicBezTo>
                <a:cubicBezTo>
                  <a:pt x="31" y="150"/>
                  <a:pt x="35" y="183"/>
                  <a:pt x="21" y="202"/>
                </a:cubicBezTo>
                <a:cubicBezTo>
                  <a:pt x="42" y="198"/>
                  <a:pt x="69" y="188"/>
                  <a:pt x="84" y="176"/>
                </a:cubicBezTo>
                <a:cubicBezTo>
                  <a:pt x="98" y="179"/>
                  <a:pt x="114" y="182"/>
                  <a:pt x="130" y="182"/>
                </a:cubicBezTo>
                <a:cubicBezTo>
                  <a:pt x="138" y="182"/>
                  <a:pt x="146" y="181"/>
                  <a:pt x="153" y="180"/>
                </a:cubicBezTo>
                <a:cubicBezTo>
                  <a:pt x="148" y="169"/>
                  <a:pt x="145" y="157"/>
                  <a:pt x="145" y="145"/>
                </a:cubicBezTo>
                <a:close/>
                <a:moveTo>
                  <a:pt x="70" y="112"/>
                </a:moveTo>
                <a:cubicBezTo>
                  <a:pt x="60" y="112"/>
                  <a:pt x="52" y="105"/>
                  <a:pt x="52" y="95"/>
                </a:cubicBezTo>
                <a:cubicBezTo>
                  <a:pt x="52" y="86"/>
                  <a:pt x="60" y="79"/>
                  <a:pt x="70" y="79"/>
                </a:cubicBezTo>
                <a:cubicBezTo>
                  <a:pt x="80" y="79"/>
                  <a:pt x="88" y="86"/>
                  <a:pt x="88" y="95"/>
                </a:cubicBezTo>
                <a:cubicBezTo>
                  <a:pt x="88" y="105"/>
                  <a:pt x="80" y="112"/>
                  <a:pt x="70" y="112"/>
                </a:cubicBezTo>
                <a:close/>
                <a:moveTo>
                  <a:pt x="130" y="112"/>
                </a:moveTo>
                <a:cubicBezTo>
                  <a:pt x="120" y="112"/>
                  <a:pt x="112" y="105"/>
                  <a:pt x="112" y="95"/>
                </a:cubicBezTo>
                <a:cubicBezTo>
                  <a:pt x="112" y="86"/>
                  <a:pt x="120" y="79"/>
                  <a:pt x="130" y="79"/>
                </a:cubicBezTo>
                <a:cubicBezTo>
                  <a:pt x="140" y="79"/>
                  <a:pt x="148" y="86"/>
                  <a:pt x="148" y="95"/>
                </a:cubicBezTo>
                <a:cubicBezTo>
                  <a:pt x="148" y="105"/>
                  <a:pt x="140" y="112"/>
                  <a:pt x="130" y="11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Freeform 110"/>
          <p:cNvSpPr>
            <a:spLocks noEditPoints="1"/>
          </p:cNvSpPr>
          <p:nvPr/>
        </p:nvSpPr>
        <p:spPr bwMode="auto">
          <a:xfrm>
            <a:off x="6220735" y="2087886"/>
            <a:ext cx="2407876" cy="2101729"/>
          </a:xfrm>
          <a:custGeom>
            <a:avLst/>
            <a:gdLst>
              <a:gd name="T0" fmla="*/ 0 w 341"/>
              <a:gd name="T1" fmla="*/ 119 h 265"/>
              <a:gd name="T2" fmla="*/ 171 w 341"/>
              <a:gd name="T3" fmla="*/ 238 h 265"/>
              <a:gd name="T4" fmla="*/ 231 w 341"/>
              <a:gd name="T5" fmla="*/ 231 h 265"/>
              <a:gd name="T6" fmla="*/ 314 w 341"/>
              <a:gd name="T7" fmla="*/ 265 h 265"/>
              <a:gd name="T8" fmla="*/ 309 w 341"/>
              <a:gd name="T9" fmla="*/ 188 h 265"/>
              <a:gd name="T10" fmla="*/ 318 w 341"/>
              <a:gd name="T11" fmla="*/ 180 h 265"/>
              <a:gd name="T12" fmla="*/ 341 w 341"/>
              <a:gd name="T13" fmla="*/ 119 h 265"/>
              <a:gd name="T14" fmla="*/ 171 w 341"/>
              <a:gd name="T15" fmla="*/ 0 h 265"/>
              <a:gd name="T16" fmla="*/ 0 w 341"/>
              <a:gd name="T17" fmla="*/ 119 h 265"/>
              <a:gd name="T18" fmla="*/ 225 w 341"/>
              <a:gd name="T19" fmla="*/ 125 h 265"/>
              <a:gd name="T20" fmla="*/ 249 w 341"/>
              <a:gd name="T21" fmla="*/ 104 h 265"/>
              <a:gd name="T22" fmla="*/ 273 w 341"/>
              <a:gd name="T23" fmla="*/ 125 h 265"/>
              <a:gd name="T24" fmla="*/ 249 w 341"/>
              <a:gd name="T25" fmla="*/ 147 h 265"/>
              <a:gd name="T26" fmla="*/ 225 w 341"/>
              <a:gd name="T27" fmla="*/ 125 h 265"/>
              <a:gd name="T28" fmla="*/ 147 w 341"/>
              <a:gd name="T29" fmla="*/ 125 h 265"/>
              <a:gd name="T30" fmla="*/ 170 w 341"/>
              <a:gd name="T31" fmla="*/ 104 h 265"/>
              <a:gd name="T32" fmla="*/ 194 w 341"/>
              <a:gd name="T33" fmla="*/ 125 h 265"/>
              <a:gd name="T34" fmla="*/ 170 w 341"/>
              <a:gd name="T35" fmla="*/ 147 h 265"/>
              <a:gd name="T36" fmla="*/ 147 w 341"/>
              <a:gd name="T37" fmla="*/ 125 h 265"/>
              <a:gd name="T38" fmla="*/ 68 w 341"/>
              <a:gd name="T39" fmla="*/ 125 h 265"/>
              <a:gd name="T40" fmla="*/ 92 w 341"/>
              <a:gd name="T41" fmla="*/ 104 h 265"/>
              <a:gd name="T42" fmla="*/ 116 w 341"/>
              <a:gd name="T43" fmla="*/ 125 h 265"/>
              <a:gd name="T44" fmla="*/ 92 w 341"/>
              <a:gd name="T45" fmla="*/ 147 h 265"/>
              <a:gd name="T46" fmla="*/ 68 w 341"/>
              <a:gd name="T47" fmla="*/ 125 h 2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41" h="265">
                <a:moveTo>
                  <a:pt x="0" y="119"/>
                </a:moveTo>
                <a:cubicBezTo>
                  <a:pt x="0" y="185"/>
                  <a:pt x="76" y="238"/>
                  <a:pt x="171" y="238"/>
                </a:cubicBezTo>
                <a:cubicBezTo>
                  <a:pt x="192" y="238"/>
                  <a:pt x="212" y="236"/>
                  <a:pt x="231" y="231"/>
                </a:cubicBezTo>
                <a:cubicBezTo>
                  <a:pt x="251" y="246"/>
                  <a:pt x="286" y="260"/>
                  <a:pt x="314" y="265"/>
                </a:cubicBezTo>
                <a:cubicBezTo>
                  <a:pt x="296" y="241"/>
                  <a:pt x="300" y="197"/>
                  <a:pt x="309" y="188"/>
                </a:cubicBezTo>
                <a:cubicBezTo>
                  <a:pt x="312" y="186"/>
                  <a:pt x="315" y="183"/>
                  <a:pt x="318" y="180"/>
                </a:cubicBezTo>
                <a:cubicBezTo>
                  <a:pt x="333" y="162"/>
                  <a:pt x="341" y="141"/>
                  <a:pt x="341" y="119"/>
                </a:cubicBezTo>
                <a:cubicBezTo>
                  <a:pt x="341" y="53"/>
                  <a:pt x="265" y="0"/>
                  <a:pt x="171" y="0"/>
                </a:cubicBezTo>
                <a:cubicBezTo>
                  <a:pt x="76" y="0"/>
                  <a:pt x="0" y="53"/>
                  <a:pt x="0" y="119"/>
                </a:cubicBezTo>
                <a:close/>
                <a:moveTo>
                  <a:pt x="225" y="125"/>
                </a:moveTo>
                <a:cubicBezTo>
                  <a:pt x="225" y="113"/>
                  <a:pt x="236" y="104"/>
                  <a:pt x="249" y="104"/>
                </a:cubicBezTo>
                <a:cubicBezTo>
                  <a:pt x="262" y="104"/>
                  <a:pt x="273" y="113"/>
                  <a:pt x="273" y="125"/>
                </a:cubicBezTo>
                <a:cubicBezTo>
                  <a:pt x="273" y="137"/>
                  <a:pt x="262" y="147"/>
                  <a:pt x="249" y="147"/>
                </a:cubicBezTo>
                <a:cubicBezTo>
                  <a:pt x="236" y="147"/>
                  <a:pt x="225" y="137"/>
                  <a:pt x="225" y="125"/>
                </a:cubicBezTo>
                <a:close/>
                <a:moveTo>
                  <a:pt x="147" y="125"/>
                </a:moveTo>
                <a:cubicBezTo>
                  <a:pt x="147" y="113"/>
                  <a:pt x="157" y="104"/>
                  <a:pt x="170" y="104"/>
                </a:cubicBezTo>
                <a:cubicBezTo>
                  <a:pt x="184" y="104"/>
                  <a:pt x="194" y="113"/>
                  <a:pt x="194" y="125"/>
                </a:cubicBezTo>
                <a:cubicBezTo>
                  <a:pt x="194" y="137"/>
                  <a:pt x="184" y="147"/>
                  <a:pt x="170" y="147"/>
                </a:cubicBezTo>
                <a:cubicBezTo>
                  <a:pt x="157" y="147"/>
                  <a:pt x="147" y="137"/>
                  <a:pt x="147" y="125"/>
                </a:cubicBezTo>
                <a:close/>
                <a:moveTo>
                  <a:pt x="68" y="125"/>
                </a:moveTo>
                <a:cubicBezTo>
                  <a:pt x="68" y="113"/>
                  <a:pt x="79" y="104"/>
                  <a:pt x="92" y="104"/>
                </a:cubicBezTo>
                <a:cubicBezTo>
                  <a:pt x="105" y="104"/>
                  <a:pt x="116" y="113"/>
                  <a:pt x="116" y="125"/>
                </a:cubicBezTo>
                <a:cubicBezTo>
                  <a:pt x="116" y="137"/>
                  <a:pt x="105" y="147"/>
                  <a:pt x="92" y="147"/>
                </a:cubicBezTo>
                <a:cubicBezTo>
                  <a:pt x="79" y="147"/>
                  <a:pt x="68" y="137"/>
                  <a:pt x="68" y="12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59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uild2.jpg"/>
          <p:cNvPicPr>
            <a:picLocks noChangeAspect="1"/>
          </p:cNvPicPr>
          <p:nvPr/>
        </p:nvPicPr>
        <p:blipFill>
          <a:blip r:embed="rId3">
            <a:alphaModFix amt="3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37" y="902782"/>
            <a:ext cx="9274729" cy="5982200"/>
          </a:xfrm>
          <a:prstGeom prst="rect">
            <a:avLst/>
          </a:prstGeom>
        </p:spPr>
      </p:pic>
      <p:sp>
        <p:nvSpPr>
          <p:cNvPr id="9" name="Shape 55"/>
          <p:cNvSpPr/>
          <p:nvPr/>
        </p:nvSpPr>
        <p:spPr>
          <a:xfrm>
            <a:off x="0" y="1"/>
            <a:ext cx="9144000" cy="879376"/>
          </a:xfrm>
          <a:prstGeom prst="rect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30729" y="138382"/>
            <a:ext cx="9144000" cy="7635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</a:rPr>
              <a:t>Executive Summary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Diamond 4"/>
          <p:cNvSpPr/>
          <p:nvPr/>
        </p:nvSpPr>
        <p:spPr>
          <a:xfrm>
            <a:off x="1877929" y="1143030"/>
            <a:ext cx="5473198" cy="5501704"/>
          </a:xfrm>
          <a:prstGeom prst="diamond">
            <a:avLst/>
          </a:prstGeom>
          <a:solidFill>
            <a:srgbClr val="800000">
              <a:alpha val="42000"/>
            </a:srgb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reeform 10"/>
          <p:cNvSpPr/>
          <p:nvPr/>
        </p:nvSpPr>
        <p:spPr>
          <a:xfrm>
            <a:off x="2214339" y="1407257"/>
            <a:ext cx="4751725" cy="4827287"/>
          </a:xfrm>
          <a:custGeom>
            <a:avLst/>
            <a:gdLst>
              <a:gd name="connsiteX0" fmla="*/ 0 w 2311292"/>
              <a:gd name="connsiteY0" fmla="*/ 385223 h 2311292"/>
              <a:gd name="connsiteX1" fmla="*/ 385223 w 2311292"/>
              <a:gd name="connsiteY1" fmla="*/ 0 h 2311292"/>
              <a:gd name="connsiteX2" fmla="*/ 1926069 w 2311292"/>
              <a:gd name="connsiteY2" fmla="*/ 0 h 2311292"/>
              <a:gd name="connsiteX3" fmla="*/ 2311292 w 2311292"/>
              <a:gd name="connsiteY3" fmla="*/ 385223 h 2311292"/>
              <a:gd name="connsiteX4" fmla="*/ 2311292 w 2311292"/>
              <a:gd name="connsiteY4" fmla="*/ 1926069 h 2311292"/>
              <a:gd name="connsiteX5" fmla="*/ 1926069 w 2311292"/>
              <a:gd name="connsiteY5" fmla="*/ 2311292 h 2311292"/>
              <a:gd name="connsiteX6" fmla="*/ 385223 w 2311292"/>
              <a:gd name="connsiteY6" fmla="*/ 2311292 h 2311292"/>
              <a:gd name="connsiteX7" fmla="*/ 0 w 2311292"/>
              <a:gd name="connsiteY7" fmla="*/ 1926069 h 2311292"/>
              <a:gd name="connsiteX8" fmla="*/ 0 w 2311292"/>
              <a:gd name="connsiteY8" fmla="*/ 385223 h 2311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11292" h="2311292">
                <a:moveTo>
                  <a:pt x="0" y="385223"/>
                </a:moveTo>
                <a:cubicBezTo>
                  <a:pt x="0" y="172470"/>
                  <a:pt x="172470" y="0"/>
                  <a:pt x="385223" y="0"/>
                </a:cubicBezTo>
                <a:lnTo>
                  <a:pt x="1926069" y="0"/>
                </a:lnTo>
                <a:cubicBezTo>
                  <a:pt x="2138822" y="0"/>
                  <a:pt x="2311292" y="172470"/>
                  <a:pt x="2311292" y="385223"/>
                </a:cubicBezTo>
                <a:lnTo>
                  <a:pt x="2311292" y="1926069"/>
                </a:lnTo>
                <a:cubicBezTo>
                  <a:pt x="2311292" y="2138822"/>
                  <a:pt x="2138822" y="2311292"/>
                  <a:pt x="1926069" y="2311292"/>
                </a:cubicBezTo>
                <a:lnTo>
                  <a:pt x="385223" y="2311292"/>
                </a:lnTo>
                <a:cubicBezTo>
                  <a:pt x="172470" y="2311292"/>
                  <a:pt x="0" y="2138822"/>
                  <a:pt x="0" y="1926069"/>
                </a:cubicBezTo>
                <a:lnTo>
                  <a:pt x="0" y="385223"/>
                </a:lnTo>
                <a:close/>
              </a:path>
            </a:pathLst>
          </a:custGeom>
          <a:solidFill>
            <a:srgbClr val="434343"/>
          </a:solidFill>
          <a:ln w="38100" cmpd="sng">
            <a:solidFill>
              <a:srgbClr val="000000"/>
            </a:solidFill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028" tIns="189028" rIns="189028" bIns="189028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400" kern="1200" dirty="0" smtClean="0">
              <a:latin typeface="Times New Roman"/>
              <a:cs typeface="Times New Roman"/>
            </a:endParaRPr>
          </a:p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400" kern="1200" dirty="0" smtClean="0">
              <a:latin typeface="Times New Roman"/>
              <a:cs typeface="Times New Roman"/>
            </a:endParaRPr>
          </a:p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400" kern="1200" dirty="0" smtClean="0">
              <a:latin typeface="Times New Roman"/>
              <a:cs typeface="Times New Roman"/>
            </a:endParaRPr>
          </a:p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800" kern="1200" dirty="0" smtClean="0">
                <a:latin typeface="Times New Roman"/>
                <a:cs typeface="Times New Roman"/>
              </a:rPr>
              <a:t>Use sign</a:t>
            </a:r>
            <a:r>
              <a:rPr lang="en-US" altLang="zh-CN" sz="4800" kern="1200" dirty="0" smtClean="0">
                <a:latin typeface="Times New Roman"/>
                <a:cs typeface="Times New Roman"/>
              </a:rPr>
              <a:t>s</a:t>
            </a:r>
            <a:r>
              <a:rPr lang="zh-CN" altLang="en-US" sz="4800" kern="1200" dirty="0" smtClean="0">
                <a:latin typeface="Times New Roman"/>
                <a:cs typeface="Times New Roman"/>
              </a:rPr>
              <a:t> </a:t>
            </a:r>
            <a:r>
              <a:rPr lang="en-US" altLang="zh-CN" sz="4800" kern="1200" dirty="0" smtClean="0">
                <a:latin typeface="Times New Roman"/>
                <a:cs typeface="Times New Roman"/>
              </a:rPr>
              <a:t>to</a:t>
            </a:r>
            <a:r>
              <a:rPr lang="zh-CN" altLang="en-US" sz="4800" kern="1200" dirty="0" smtClean="0">
                <a:latin typeface="Times New Roman"/>
                <a:cs typeface="Times New Roman"/>
              </a:rPr>
              <a:t> </a:t>
            </a:r>
            <a:r>
              <a:rPr lang="en-US" altLang="zh-CN" sz="4800" kern="1200" dirty="0" smtClean="0">
                <a:latin typeface="Times New Roman"/>
                <a:cs typeface="Times New Roman"/>
              </a:rPr>
              <a:t>direct</a:t>
            </a:r>
            <a:r>
              <a:rPr lang="zh-CN" altLang="en-US" sz="4800" kern="1200" dirty="0" smtClean="0">
                <a:latin typeface="Times New Roman"/>
                <a:cs typeface="Times New Roman"/>
              </a:rPr>
              <a:t> </a:t>
            </a:r>
            <a:r>
              <a:rPr lang="en-US" altLang="zh-CN" sz="4800" kern="1200" dirty="0" smtClean="0">
                <a:latin typeface="Times New Roman"/>
                <a:cs typeface="Times New Roman"/>
              </a:rPr>
              <a:t>customers</a:t>
            </a:r>
            <a:endParaRPr lang="en-US" sz="4800" kern="1200" dirty="0">
              <a:latin typeface="Times New Roman"/>
              <a:cs typeface="Times New Roman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3816703" y="2018231"/>
            <a:ext cx="1546996" cy="2058527"/>
            <a:chOff x="7788275" y="698501"/>
            <a:chExt cx="873126" cy="1047750"/>
          </a:xfrm>
          <a:solidFill>
            <a:srgbClr val="FFFFFF"/>
          </a:solidFill>
        </p:grpSpPr>
        <p:sp>
          <p:nvSpPr>
            <p:cNvPr id="32" name="Freeform 43"/>
            <p:cNvSpPr>
              <a:spLocks/>
            </p:cNvSpPr>
            <p:nvPr/>
          </p:nvSpPr>
          <p:spPr bwMode="auto">
            <a:xfrm>
              <a:off x="8232775" y="908051"/>
              <a:ext cx="22225" cy="77788"/>
            </a:xfrm>
            <a:custGeom>
              <a:avLst/>
              <a:gdLst>
                <a:gd name="T0" fmla="*/ 3 w 11"/>
                <a:gd name="T1" fmla="*/ 37 h 37"/>
                <a:gd name="T2" fmla="*/ 7 w 11"/>
                <a:gd name="T3" fmla="*/ 37 h 37"/>
                <a:gd name="T4" fmla="*/ 11 w 11"/>
                <a:gd name="T5" fmla="*/ 33 h 37"/>
                <a:gd name="T6" fmla="*/ 11 w 11"/>
                <a:gd name="T7" fmla="*/ 2 h 37"/>
                <a:gd name="T8" fmla="*/ 11 w 11"/>
                <a:gd name="T9" fmla="*/ 0 h 37"/>
                <a:gd name="T10" fmla="*/ 3 w 11"/>
                <a:gd name="T11" fmla="*/ 6 h 37"/>
                <a:gd name="T12" fmla="*/ 0 w 11"/>
                <a:gd name="T13" fmla="*/ 5 h 37"/>
                <a:gd name="T14" fmla="*/ 0 w 11"/>
                <a:gd name="T15" fmla="*/ 33 h 37"/>
                <a:gd name="T16" fmla="*/ 3 w 11"/>
                <a:gd name="T1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37">
                  <a:moveTo>
                    <a:pt x="3" y="37"/>
                  </a:moveTo>
                  <a:cubicBezTo>
                    <a:pt x="7" y="37"/>
                    <a:pt x="7" y="37"/>
                    <a:pt x="7" y="37"/>
                  </a:cubicBezTo>
                  <a:cubicBezTo>
                    <a:pt x="9" y="37"/>
                    <a:pt x="11" y="35"/>
                    <a:pt x="11" y="3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6" y="4"/>
                    <a:pt x="3" y="6"/>
                    <a:pt x="3" y="6"/>
                  </a:cubicBezTo>
                  <a:cubicBezTo>
                    <a:pt x="2" y="7"/>
                    <a:pt x="1" y="6"/>
                    <a:pt x="0" y="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5"/>
                    <a:pt x="1" y="37"/>
                    <a:pt x="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44"/>
            <p:cNvSpPr>
              <a:spLocks/>
            </p:cNvSpPr>
            <p:nvPr/>
          </p:nvSpPr>
          <p:spPr bwMode="auto">
            <a:xfrm>
              <a:off x="8207375" y="784226"/>
              <a:ext cx="298450" cy="241300"/>
            </a:xfrm>
            <a:custGeom>
              <a:avLst/>
              <a:gdLst>
                <a:gd name="T0" fmla="*/ 2 w 142"/>
                <a:gd name="T1" fmla="*/ 115 h 115"/>
                <a:gd name="T2" fmla="*/ 139 w 142"/>
                <a:gd name="T3" fmla="*/ 115 h 115"/>
                <a:gd name="T4" fmla="*/ 142 w 142"/>
                <a:gd name="T5" fmla="*/ 112 h 115"/>
                <a:gd name="T6" fmla="*/ 139 w 142"/>
                <a:gd name="T7" fmla="*/ 108 h 115"/>
                <a:gd name="T8" fmla="*/ 8 w 142"/>
                <a:gd name="T9" fmla="*/ 108 h 115"/>
                <a:gd name="T10" fmla="*/ 5 w 142"/>
                <a:gd name="T11" fmla="*/ 104 h 115"/>
                <a:gd name="T12" fmla="*/ 5 w 142"/>
                <a:gd name="T13" fmla="*/ 4 h 115"/>
                <a:gd name="T14" fmla="*/ 2 w 142"/>
                <a:gd name="T15" fmla="*/ 0 h 115"/>
                <a:gd name="T16" fmla="*/ 0 w 142"/>
                <a:gd name="T17" fmla="*/ 4 h 115"/>
                <a:gd name="T18" fmla="*/ 0 w 142"/>
                <a:gd name="T19" fmla="*/ 112 h 115"/>
                <a:gd name="T20" fmla="*/ 2 w 142"/>
                <a:gd name="T2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2" h="115">
                  <a:moveTo>
                    <a:pt x="2" y="115"/>
                  </a:moveTo>
                  <a:cubicBezTo>
                    <a:pt x="139" y="115"/>
                    <a:pt x="139" y="115"/>
                    <a:pt x="139" y="115"/>
                  </a:cubicBezTo>
                  <a:cubicBezTo>
                    <a:pt x="140" y="115"/>
                    <a:pt x="142" y="113"/>
                    <a:pt x="142" y="112"/>
                  </a:cubicBezTo>
                  <a:cubicBezTo>
                    <a:pt x="142" y="110"/>
                    <a:pt x="140" y="108"/>
                    <a:pt x="139" y="108"/>
                  </a:cubicBezTo>
                  <a:cubicBezTo>
                    <a:pt x="8" y="108"/>
                    <a:pt x="8" y="108"/>
                    <a:pt x="8" y="108"/>
                  </a:cubicBezTo>
                  <a:cubicBezTo>
                    <a:pt x="6" y="108"/>
                    <a:pt x="5" y="106"/>
                    <a:pt x="5" y="10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2"/>
                    <a:pt x="4" y="0"/>
                    <a:pt x="2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3"/>
                    <a:pt x="1" y="115"/>
                    <a:pt x="2" y="1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45"/>
            <p:cNvSpPr>
              <a:spLocks/>
            </p:cNvSpPr>
            <p:nvPr/>
          </p:nvSpPr>
          <p:spPr bwMode="auto">
            <a:xfrm>
              <a:off x="8480425" y="809626"/>
              <a:ext cx="25400" cy="176213"/>
            </a:xfrm>
            <a:custGeom>
              <a:avLst/>
              <a:gdLst>
                <a:gd name="T0" fmla="*/ 9 w 12"/>
                <a:gd name="T1" fmla="*/ 0 h 84"/>
                <a:gd name="T2" fmla="*/ 3 w 12"/>
                <a:gd name="T3" fmla="*/ 9 h 84"/>
                <a:gd name="T4" fmla="*/ 0 w 12"/>
                <a:gd name="T5" fmla="*/ 10 h 84"/>
                <a:gd name="T6" fmla="*/ 0 w 12"/>
                <a:gd name="T7" fmla="*/ 76 h 84"/>
                <a:gd name="T8" fmla="*/ 4 w 12"/>
                <a:gd name="T9" fmla="*/ 84 h 84"/>
                <a:gd name="T10" fmla="*/ 8 w 12"/>
                <a:gd name="T11" fmla="*/ 84 h 84"/>
                <a:gd name="T12" fmla="*/ 12 w 12"/>
                <a:gd name="T13" fmla="*/ 76 h 84"/>
                <a:gd name="T14" fmla="*/ 12 w 12"/>
                <a:gd name="T15" fmla="*/ 8 h 84"/>
                <a:gd name="T16" fmla="*/ 9 w 12"/>
                <a:gd name="T1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84">
                  <a:moveTo>
                    <a:pt x="9" y="0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1" y="10"/>
                    <a:pt x="0" y="10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0"/>
                    <a:pt x="2" y="84"/>
                    <a:pt x="4" y="8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0" y="84"/>
                    <a:pt x="12" y="80"/>
                    <a:pt x="12" y="7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4"/>
                    <a:pt x="10" y="1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46"/>
            <p:cNvSpPr>
              <a:spLocks/>
            </p:cNvSpPr>
            <p:nvPr/>
          </p:nvSpPr>
          <p:spPr bwMode="auto">
            <a:xfrm>
              <a:off x="8232775" y="777876"/>
              <a:ext cx="273050" cy="133350"/>
            </a:xfrm>
            <a:custGeom>
              <a:avLst/>
              <a:gdLst>
                <a:gd name="T0" fmla="*/ 0 w 130"/>
                <a:gd name="T1" fmla="*/ 62 h 63"/>
                <a:gd name="T2" fmla="*/ 2 w 130"/>
                <a:gd name="T3" fmla="*/ 63 h 63"/>
                <a:gd name="T4" fmla="*/ 51 w 130"/>
                <a:gd name="T5" fmla="*/ 28 h 63"/>
                <a:gd name="T6" fmla="*/ 53 w 130"/>
                <a:gd name="T7" fmla="*/ 29 h 63"/>
                <a:gd name="T8" fmla="*/ 61 w 130"/>
                <a:gd name="T9" fmla="*/ 51 h 63"/>
                <a:gd name="T10" fmla="*/ 63 w 130"/>
                <a:gd name="T11" fmla="*/ 52 h 63"/>
                <a:gd name="T12" fmla="*/ 120 w 130"/>
                <a:gd name="T13" fmla="*/ 11 h 63"/>
                <a:gd name="T14" fmla="*/ 117 w 130"/>
                <a:gd name="T15" fmla="*/ 16 h 63"/>
                <a:gd name="T16" fmla="*/ 117 w 130"/>
                <a:gd name="T17" fmla="*/ 19 h 63"/>
                <a:gd name="T18" fmla="*/ 117 w 130"/>
                <a:gd name="T19" fmla="*/ 19 h 63"/>
                <a:gd name="T20" fmla="*/ 120 w 130"/>
                <a:gd name="T21" fmla="*/ 19 h 63"/>
                <a:gd name="T22" fmla="*/ 129 w 130"/>
                <a:gd name="T23" fmla="*/ 4 h 63"/>
                <a:gd name="T24" fmla="*/ 129 w 130"/>
                <a:gd name="T25" fmla="*/ 2 h 63"/>
                <a:gd name="T26" fmla="*/ 128 w 130"/>
                <a:gd name="T27" fmla="*/ 0 h 63"/>
                <a:gd name="T28" fmla="*/ 113 w 130"/>
                <a:gd name="T29" fmla="*/ 3 h 63"/>
                <a:gd name="T30" fmla="*/ 112 w 130"/>
                <a:gd name="T31" fmla="*/ 6 h 63"/>
                <a:gd name="T32" fmla="*/ 112 w 130"/>
                <a:gd name="T33" fmla="*/ 6 h 63"/>
                <a:gd name="T34" fmla="*/ 114 w 130"/>
                <a:gd name="T35" fmla="*/ 8 h 63"/>
                <a:gd name="T36" fmla="*/ 118 w 130"/>
                <a:gd name="T37" fmla="*/ 7 h 63"/>
                <a:gd name="T38" fmla="*/ 65 w 130"/>
                <a:gd name="T39" fmla="*/ 45 h 63"/>
                <a:gd name="T40" fmla="*/ 63 w 130"/>
                <a:gd name="T41" fmla="*/ 44 h 63"/>
                <a:gd name="T42" fmla="*/ 56 w 130"/>
                <a:gd name="T43" fmla="*/ 26 h 63"/>
                <a:gd name="T44" fmla="*/ 54 w 130"/>
                <a:gd name="T45" fmla="*/ 22 h 63"/>
                <a:gd name="T46" fmla="*/ 52 w 130"/>
                <a:gd name="T47" fmla="*/ 22 h 63"/>
                <a:gd name="T48" fmla="*/ 1 w 130"/>
                <a:gd name="T49" fmla="*/ 58 h 63"/>
                <a:gd name="T50" fmla="*/ 0 w 130"/>
                <a:gd name="T51" fmla="*/ 61 h 63"/>
                <a:gd name="T52" fmla="*/ 0 w 130"/>
                <a:gd name="T53" fmla="*/ 6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0" h="63">
                  <a:moveTo>
                    <a:pt x="0" y="62"/>
                  </a:moveTo>
                  <a:cubicBezTo>
                    <a:pt x="1" y="63"/>
                    <a:pt x="2" y="63"/>
                    <a:pt x="2" y="63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2" y="28"/>
                    <a:pt x="53" y="28"/>
                    <a:pt x="53" y="29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2" y="52"/>
                    <a:pt x="63" y="52"/>
                    <a:pt x="63" y="52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6" y="17"/>
                    <a:pt x="117" y="18"/>
                    <a:pt x="117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8" y="20"/>
                    <a:pt x="119" y="20"/>
                    <a:pt x="120" y="19"/>
                  </a:cubicBezTo>
                  <a:cubicBezTo>
                    <a:pt x="129" y="4"/>
                    <a:pt x="129" y="4"/>
                    <a:pt x="129" y="4"/>
                  </a:cubicBezTo>
                  <a:cubicBezTo>
                    <a:pt x="130" y="4"/>
                    <a:pt x="130" y="3"/>
                    <a:pt x="129" y="2"/>
                  </a:cubicBezTo>
                  <a:cubicBezTo>
                    <a:pt x="129" y="1"/>
                    <a:pt x="128" y="0"/>
                    <a:pt x="128" y="0"/>
                  </a:cubicBezTo>
                  <a:cubicBezTo>
                    <a:pt x="113" y="3"/>
                    <a:pt x="113" y="3"/>
                    <a:pt x="113" y="3"/>
                  </a:cubicBezTo>
                  <a:cubicBezTo>
                    <a:pt x="113" y="3"/>
                    <a:pt x="112" y="4"/>
                    <a:pt x="112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12" y="7"/>
                    <a:pt x="113" y="8"/>
                    <a:pt x="114" y="8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4" y="46"/>
                    <a:pt x="63" y="45"/>
                    <a:pt x="63" y="44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5" y="25"/>
                    <a:pt x="55" y="23"/>
                    <a:pt x="54" y="22"/>
                  </a:cubicBezTo>
                  <a:cubicBezTo>
                    <a:pt x="54" y="21"/>
                    <a:pt x="53" y="21"/>
                    <a:pt x="52" y="22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0" y="59"/>
                    <a:pt x="0" y="60"/>
                    <a:pt x="0" y="61"/>
                  </a:cubicBez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47"/>
            <p:cNvSpPr>
              <a:spLocks/>
            </p:cNvSpPr>
            <p:nvPr/>
          </p:nvSpPr>
          <p:spPr bwMode="auto">
            <a:xfrm>
              <a:off x="8216900" y="1103313"/>
              <a:ext cx="293688" cy="38100"/>
            </a:xfrm>
            <a:custGeom>
              <a:avLst/>
              <a:gdLst>
                <a:gd name="T0" fmla="*/ 125 w 139"/>
                <a:gd name="T1" fmla="*/ 0 h 18"/>
                <a:gd name="T2" fmla="*/ 14 w 139"/>
                <a:gd name="T3" fmla="*/ 0 h 18"/>
                <a:gd name="T4" fmla="*/ 0 w 139"/>
                <a:gd name="T5" fmla="*/ 9 h 18"/>
                <a:gd name="T6" fmla="*/ 14 w 139"/>
                <a:gd name="T7" fmla="*/ 18 h 18"/>
                <a:gd name="T8" fmla="*/ 125 w 139"/>
                <a:gd name="T9" fmla="*/ 18 h 18"/>
                <a:gd name="T10" fmla="*/ 139 w 139"/>
                <a:gd name="T11" fmla="*/ 9 h 18"/>
                <a:gd name="T12" fmla="*/ 125 w 139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18">
                  <a:moveTo>
                    <a:pt x="12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0" y="4"/>
                    <a:pt x="0" y="9"/>
                  </a:cubicBezTo>
                  <a:cubicBezTo>
                    <a:pt x="0" y="14"/>
                    <a:pt x="7" y="18"/>
                    <a:pt x="14" y="18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32" y="18"/>
                    <a:pt x="139" y="14"/>
                    <a:pt x="139" y="9"/>
                  </a:cubicBezTo>
                  <a:cubicBezTo>
                    <a:pt x="139" y="4"/>
                    <a:pt x="132" y="0"/>
                    <a:pt x="1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8"/>
            <p:cNvSpPr>
              <a:spLocks/>
            </p:cNvSpPr>
            <p:nvPr/>
          </p:nvSpPr>
          <p:spPr bwMode="auto">
            <a:xfrm>
              <a:off x="8216900" y="1182688"/>
              <a:ext cx="293688" cy="36513"/>
            </a:xfrm>
            <a:custGeom>
              <a:avLst/>
              <a:gdLst>
                <a:gd name="T0" fmla="*/ 125 w 139"/>
                <a:gd name="T1" fmla="*/ 0 h 18"/>
                <a:gd name="T2" fmla="*/ 14 w 139"/>
                <a:gd name="T3" fmla="*/ 0 h 18"/>
                <a:gd name="T4" fmla="*/ 0 w 139"/>
                <a:gd name="T5" fmla="*/ 9 h 18"/>
                <a:gd name="T6" fmla="*/ 14 w 139"/>
                <a:gd name="T7" fmla="*/ 18 h 18"/>
                <a:gd name="T8" fmla="*/ 125 w 139"/>
                <a:gd name="T9" fmla="*/ 18 h 18"/>
                <a:gd name="T10" fmla="*/ 139 w 139"/>
                <a:gd name="T11" fmla="*/ 9 h 18"/>
                <a:gd name="T12" fmla="*/ 125 w 139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18">
                  <a:moveTo>
                    <a:pt x="12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0" y="4"/>
                    <a:pt x="0" y="9"/>
                  </a:cubicBezTo>
                  <a:cubicBezTo>
                    <a:pt x="0" y="14"/>
                    <a:pt x="7" y="18"/>
                    <a:pt x="14" y="18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32" y="18"/>
                    <a:pt x="139" y="14"/>
                    <a:pt x="139" y="9"/>
                  </a:cubicBezTo>
                  <a:cubicBezTo>
                    <a:pt x="139" y="4"/>
                    <a:pt x="132" y="0"/>
                    <a:pt x="1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9"/>
            <p:cNvSpPr>
              <a:spLocks/>
            </p:cNvSpPr>
            <p:nvPr/>
          </p:nvSpPr>
          <p:spPr bwMode="auto">
            <a:xfrm>
              <a:off x="8313738" y="849313"/>
              <a:ext cx="25400" cy="136525"/>
            </a:xfrm>
            <a:custGeom>
              <a:avLst/>
              <a:gdLst>
                <a:gd name="T0" fmla="*/ 0 w 12"/>
                <a:gd name="T1" fmla="*/ 59 h 65"/>
                <a:gd name="T2" fmla="*/ 4 w 12"/>
                <a:gd name="T3" fmla="*/ 65 h 65"/>
                <a:gd name="T4" fmla="*/ 8 w 12"/>
                <a:gd name="T5" fmla="*/ 65 h 65"/>
                <a:gd name="T6" fmla="*/ 12 w 12"/>
                <a:gd name="T7" fmla="*/ 59 h 65"/>
                <a:gd name="T8" fmla="*/ 12 w 12"/>
                <a:gd name="T9" fmla="*/ 4 h 65"/>
                <a:gd name="T10" fmla="*/ 11 w 12"/>
                <a:gd name="T11" fmla="*/ 0 h 65"/>
                <a:gd name="T12" fmla="*/ 0 w 12"/>
                <a:gd name="T13" fmla="*/ 8 h 65"/>
                <a:gd name="T14" fmla="*/ 0 w 12"/>
                <a:gd name="T15" fmla="*/ 5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65">
                  <a:moveTo>
                    <a:pt x="0" y="59"/>
                  </a:moveTo>
                  <a:cubicBezTo>
                    <a:pt x="0" y="62"/>
                    <a:pt x="2" y="65"/>
                    <a:pt x="4" y="65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10" y="65"/>
                    <a:pt x="12" y="62"/>
                    <a:pt x="12" y="59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3"/>
                    <a:pt x="11" y="1"/>
                    <a:pt x="11" y="0"/>
                  </a:cubicBezTo>
                  <a:cubicBezTo>
                    <a:pt x="9" y="2"/>
                    <a:pt x="5" y="5"/>
                    <a:pt x="0" y="8"/>
                  </a:cubicBezTo>
                  <a:lnTo>
                    <a:pt x="0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50"/>
            <p:cNvSpPr>
              <a:spLocks/>
            </p:cNvSpPr>
            <p:nvPr/>
          </p:nvSpPr>
          <p:spPr bwMode="auto">
            <a:xfrm>
              <a:off x="8356600" y="887413"/>
              <a:ext cx="23813" cy="98425"/>
            </a:xfrm>
            <a:custGeom>
              <a:avLst/>
              <a:gdLst>
                <a:gd name="T0" fmla="*/ 1 w 11"/>
                <a:gd name="T1" fmla="*/ 3 h 47"/>
                <a:gd name="T2" fmla="*/ 0 w 11"/>
                <a:gd name="T3" fmla="*/ 1 h 47"/>
                <a:gd name="T4" fmla="*/ 0 w 11"/>
                <a:gd name="T5" fmla="*/ 1 h 47"/>
                <a:gd name="T6" fmla="*/ 0 w 11"/>
                <a:gd name="T7" fmla="*/ 42 h 47"/>
                <a:gd name="T8" fmla="*/ 3 w 11"/>
                <a:gd name="T9" fmla="*/ 47 h 47"/>
                <a:gd name="T10" fmla="*/ 8 w 11"/>
                <a:gd name="T11" fmla="*/ 47 h 47"/>
                <a:gd name="T12" fmla="*/ 11 w 11"/>
                <a:gd name="T13" fmla="*/ 42 h 47"/>
                <a:gd name="T14" fmla="*/ 11 w 11"/>
                <a:gd name="T15" fmla="*/ 1 h 47"/>
                <a:gd name="T16" fmla="*/ 11 w 11"/>
                <a:gd name="T17" fmla="*/ 0 h 47"/>
                <a:gd name="T18" fmla="*/ 5 w 11"/>
                <a:gd name="T19" fmla="*/ 5 h 47"/>
                <a:gd name="T20" fmla="*/ 1 w 11"/>
                <a:gd name="T21" fmla="*/ 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47">
                  <a:moveTo>
                    <a:pt x="1" y="3"/>
                  </a:move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5"/>
                    <a:pt x="1" y="47"/>
                    <a:pt x="3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10" y="47"/>
                    <a:pt x="11" y="45"/>
                    <a:pt x="11" y="42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3"/>
                    <a:pt x="5" y="5"/>
                    <a:pt x="5" y="5"/>
                  </a:cubicBezTo>
                  <a:cubicBezTo>
                    <a:pt x="3" y="6"/>
                    <a:pt x="1" y="5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51"/>
            <p:cNvSpPr>
              <a:spLocks/>
            </p:cNvSpPr>
            <p:nvPr/>
          </p:nvSpPr>
          <p:spPr bwMode="auto">
            <a:xfrm>
              <a:off x="8272463" y="879476"/>
              <a:ext cx="25400" cy="106363"/>
            </a:xfrm>
            <a:custGeom>
              <a:avLst/>
              <a:gdLst>
                <a:gd name="T0" fmla="*/ 0 w 12"/>
                <a:gd name="T1" fmla="*/ 46 h 51"/>
                <a:gd name="T2" fmla="*/ 4 w 12"/>
                <a:gd name="T3" fmla="*/ 51 h 51"/>
                <a:gd name="T4" fmla="*/ 8 w 12"/>
                <a:gd name="T5" fmla="*/ 51 h 51"/>
                <a:gd name="T6" fmla="*/ 12 w 12"/>
                <a:gd name="T7" fmla="*/ 46 h 51"/>
                <a:gd name="T8" fmla="*/ 12 w 12"/>
                <a:gd name="T9" fmla="*/ 3 h 51"/>
                <a:gd name="T10" fmla="*/ 11 w 12"/>
                <a:gd name="T11" fmla="*/ 0 h 51"/>
                <a:gd name="T12" fmla="*/ 0 w 12"/>
                <a:gd name="T13" fmla="*/ 8 h 51"/>
                <a:gd name="T14" fmla="*/ 0 w 12"/>
                <a:gd name="T15" fmla="*/ 4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51">
                  <a:moveTo>
                    <a:pt x="0" y="46"/>
                  </a:moveTo>
                  <a:cubicBezTo>
                    <a:pt x="0" y="49"/>
                    <a:pt x="2" y="51"/>
                    <a:pt x="4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10" y="51"/>
                    <a:pt x="12" y="49"/>
                    <a:pt x="12" y="46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2"/>
                    <a:pt x="12" y="1"/>
                    <a:pt x="11" y="0"/>
                  </a:cubicBezTo>
                  <a:cubicBezTo>
                    <a:pt x="8" y="3"/>
                    <a:pt x="4" y="6"/>
                    <a:pt x="0" y="8"/>
                  </a:cubicBezTo>
                  <a:lnTo>
                    <a:pt x="0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52"/>
            <p:cNvSpPr>
              <a:spLocks/>
            </p:cNvSpPr>
            <p:nvPr/>
          </p:nvSpPr>
          <p:spPr bwMode="auto">
            <a:xfrm>
              <a:off x="8439150" y="830263"/>
              <a:ext cx="25400" cy="155575"/>
            </a:xfrm>
            <a:custGeom>
              <a:avLst/>
              <a:gdLst>
                <a:gd name="T0" fmla="*/ 0 w 12"/>
                <a:gd name="T1" fmla="*/ 67 h 74"/>
                <a:gd name="T2" fmla="*/ 4 w 12"/>
                <a:gd name="T3" fmla="*/ 74 h 74"/>
                <a:gd name="T4" fmla="*/ 8 w 12"/>
                <a:gd name="T5" fmla="*/ 74 h 74"/>
                <a:gd name="T6" fmla="*/ 12 w 12"/>
                <a:gd name="T7" fmla="*/ 67 h 74"/>
                <a:gd name="T8" fmla="*/ 12 w 12"/>
                <a:gd name="T9" fmla="*/ 4 h 74"/>
                <a:gd name="T10" fmla="*/ 11 w 12"/>
                <a:gd name="T11" fmla="*/ 0 h 74"/>
                <a:gd name="T12" fmla="*/ 0 w 12"/>
                <a:gd name="T13" fmla="*/ 7 h 74"/>
                <a:gd name="T14" fmla="*/ 0 w 12"/>
                <a:gd name="T15" fmla="*/ 6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74">
                  <a:moveTo>
                    <a:pt x="0" y="67"/>
                  </a:moveTo>
                  <a:cubicBezTo>
                    <a:pt x="0" y="71"/>
                    <a:pt x="2" y="74"/>
                    <a:pt x="4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10" y="74"/>
                    <a:pt x="12" y="71"/>
                    <a:pt x="12" y="67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3"/>
                    <a:pt x="12" y="1"/>
                    <a:pt x="11" y="0"/>
                  </a:cubicBezTo>
                  <a:cubicBezTo>
                    <a:pt x="8" y="2"/>
                    <a:pt x="4" y="5"/>
                    <a:pt x="0" y="7"/>
                  </a:cubicBez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53"/>
            <p:cNvSpPr>
              <a:spLocks/>
            </p:cNvSpPr>
            <p:nvPr/>
          </p:nvSpPr>
          <p:spPr bwMode="auto">
            <a:xfrm>
              <a:off x="8399463" y="860426"/>
              <a:ext cx="22225" cy="125413"/>
            </a:xfrm>
            <a:custGeom>
              <a:avLst/>
              <a:gdLst>
                <a:gd name="T0" fmla="*/ 0 w 11"/>
                <a:gd name="T1" fmla="*/ 54 h 60"/>
                <a:gd name="T2" fmla="*/ 3 w 11"/>
                <a:gd name="T3" fmla="*/ 60 h 60"/>
                <a:gd name="T4" fmla="*/ 7 w 11"/>
                <a:gd name="T5" fmla="*/ 60 h 60"/>
                <a:gd name="T6" fmla="*/ 11 w 11"/>
                <a:gd name="T7" fmla="*/ 54 h 60"/>
                <a:gd name="T8" fmla="*/ 11 w 11"/>
                <a:gd name="T9" fmla="*/ 3 h 60"/>
                <a:gd name="T10" fmla="*/ 10 w 11"/>
                <a:gd name="T11" fmla="*/ 0 h 60"/>
                <a:gd name="T12" fmla="*/ 0 w 11"/>
                <a:gd name="T13" fmla="*/ 8 h 60"/>
                <a:gd name="T14" fmla="*/ 0 w 11"/>
                <a:gd name="T15" fmla="*/ 5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60">
                  <a:moveTo>
                    <a:pt x="0" y="54"/>
                  </a:moveTo>
                  <a:cubicBezTo>
                    <a:pt x="0" y="57"/>
                    <a:pt x="1" y="60"/>
                    <a:pt x="3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9" y="60"/>
                    <a:pt x="11" y="57"/>
                    <a:pt x="11" y="5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1"/>
                    <a:pt x="10" y="0"/>
                  </a:cubicBezTo>
                  <a:cubicBezTo>
                    <a:pt x="7" y="2"/>
                    <a:pt x="3" y="5"/>
                    <a:pt x="0" y="8"/>
                  </a:cubicBezTo>
                  <a:lnTo>
                    <a:pt x="0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54"/>
            <p:cNvSpPr>
              <a:spLocks noEditPoints="1"/>
            </p:cNvSpPr>
            <p:nvPr/>
          </p:nvSpPr>
          <p:spPr bwMode="auto">
            <a:xfrm>
              <a:off x="7788275" y="698501"/>
              <a:ext cx="873126" cy="1047750"/>
            </a:xfrm>
            <a:custGeom>
              <a:avLst/>
              <a:gdLst>
                <a:gd name="T0" fmla="*/ 413 w 415"/>
                <a:gd name="T1" fmla="*/ 480 h 498"/>
                <a:gd name="T2" fmla="*/ 345 w 415"/>
                <a:gd name="T3" fmla="*/ 294 h 498"/>
                <a:gd name="T4" fmla="*/ 371 w 415"/>
                <a:gd name="T5" fmla="*/ 294 h 498"/>
                <a:gd name="T6" fmla="*/ 391 w 415"/>
                <a:gd name="T7" fmla="*/ 274 h 498"/>
                <a:gd name="T8" fmla="*/ 391 w 415"/>
                <a:gd name="T9" fmla="*/ 20 h 498"/>
                <a:gd name="T10" fmla="*/ 371 w 415"/>
                <a:gd name="T11" fmla="*/ 0 h 498"/>
                <a:gd name="T12" fmla="*/ 311 w 415"/>
                <a:gd name="T13" fmla="*/ 0 h 498"/>
                <a:gd name="T14" fmla="*/ 103 w 415"/>
                <a:gd name="T15" fmla="*/ 0 h 498"/>
                <a:gd name="T16" fmla="*/ 44 w 415"/>
                <a:gd name="T17" fmla="*/ 0 h 498"/>
                <a:gd name="T18" fmla="*/ 23 w 415"/>
                <a:gd name="T19" fmla="*/ 20 h 498"/>
                <a:gd name="T20" fmla="*/ 23 w 415"/>
                <a:gd name="T21" fmla="*/ 274 h 498"/>
                <a:gd name="T22" fmla="*/ 44 w 415"/>
                <a:gd name="T23" fmla="*/ 294 h 498"/>
                <a:gd name="T24" fmla="*/ 70 w 415"/>
                <a:gd name="T25" fmla="*/ 294 h 498"/>
                <a:gd name="T26" fmla="*/ 2 w 415"/>
                <a:gd name="T27" fmla="*/ 480 h 498"/>
                <a:gd name="T28" fmla="*/ 8 w 415"/>
                <a:gd name="T29" fmla="*/ 493 h 498"/>
                <a:gd name="T30" fmla="*/ 15 w 415"/>
                <a:gd name="T31" fmla="*/ 496 h 498"/>
                <a:gd name="T32" fmla="*/ 28 w 415"/>
                <a:gd name="T33" fmla="*/ 490 h 498"/>
                <a:gd name="T34" fmla="*/ 99 w 415"/>
                <a:gd name="T35" fmla="*/ 294 h 498"/>
                <a:gd name="T36" fmla="*/ 192 w 415"/>
                <a:gd name="T37" fmla="*/ 294 h 498"/>
                <a:gd name="T38" fmla="*/ 193 w 415"/>
                <a:gd name="T39" fmla="*/ 294 h 498"/>
                <a:gd name="T40" fmla="*/ 193 w 415"/>
                <a:gd name="T41" fmla="*/ 409 h 498"/>
                <a:gd name="T42" fmla="*/ 203 w 415"/>
                <a:gd name="T43" fmla="*/ 415 h 498"/>
                <a:gd name="T44" fmla="*/ 204 w 415"/>
                <a:gd name="T45" fmla="*/ 415 h 498"/>
                <a:gd name="T46" fmla="*/ 211 w 415"/>
                <a:gd name="T47" fmla="*/ 415 h 498"/>
                <a:gd name="T48" fmla="*/ 211 w 415"/>
                <a:gd name="T49" fmla="*/ 415 h 498"/>
                <a:gd name="T50" fmla="*/ 221 w 415"/>
                <a:gd name="T51" fmla="*/ 409 h 498"/>
                <a:gd name="T52" fmla="*/ 221 w 415"/>
                <a:gd name="T53" fmla="*/ 294 h 498"/>
                <a:gd name="T54" fmla="*/ 223 w 415"/>
                <a:gd name="T55" fmla="*/ 294 h 498"/>
                <a:gd name="T56" fmla="*/ 315 w 415"/>
                <a:gd name="T57" fmla="*/ 294 h 498"/>
                <a:gd name="T58" fmla="*/ 387 w 415"/>
                <a:gd name="T59" fmla="*/ 490 h 498"/>
                <a:gd name="T60" fmla="*/ 400 w 415"/>
                <a:gd name="T61" fmla="*/ 496 h 498"/>
                <a:gd name="T62" fmla="*/ 406 w 415"/>
                <a:gd name="T63" fmla="*/ 493 h 498"/>
                <a:gd name="T64" fmla="*/ 413 w 415"/>
                <a:gd name="T65" fmla="*/ 480 h 498"/>
                <a:gd name="T66" fmla="*/ 222 w 415"/>
                <a:gd name="T67" fmla="*/ 274 h 498"/>
                <a:gd name="T68" fmla="*/ 192 w 415"/>
                <a:gd name="T69" fmla="*/ 274 h 498"/>
                <a:gd name="T70" fmla="*/ 44 w 415"/>
                <a:gd name="T71" fmla="*/ 274 h 498"/>
                <a:gd name="T72" fmla="*/ 44 w 415"/>
                <a:gd name="T73" fmla="*/ 20 h 498"/>
                <a:gd name="T74" fmla="*/ 116 w 415"/>
                <a:gd name="T75" fmla="*/ 20 h 498"/>
                <a:gd name="T76" fmla="*/ 298 w 415"/>
                <a:gd name="T77" fmla="*/ 20 h 498"/>
                <a:gd name="T78" fmla="*/ 371 w 415"/>
                <a:gd name="T79" fmla="*/ 20 h 498"/>
                <a:gd name="T80" fmla="*/ 371 w 415"/>
                <a:gd name="T81" fmla="*/ 274 h 498"/>
                <a:gd name="T82" fmla="*/ 222 w 415"/>
                <a:gd name="T83" fmla="*/ 27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15" h="498">
                  <a:moveTo>
                    <a:pt x="413" y="480"/>
                  </a:moveTo>
                  <a:cubicBezTo>
                    <a:pt x="345" y="294"/>
                    <a:pt x="345" y="294"/>
                    <a:pt x="345" y="294"/>
                  </a:cubicBezTo>
                  <a:cubicBezTo>
                    <a:pt x="371" y="294"/>
                    <a:pt x="371" y="294"/>
                    <a:pt x="371" y="294"/>
                  </a:cubicBezTo>
                  <a:cubicBezTo>
                    <a:pt x="382" y="294"/>
                    <a:pt x="391" y="285"/>
                    <a:pt x="391" y="274"/>
                  </a:cubicBezTo>
                  <a:cubicBezTo>
                    <a:pt x="391" y="20"/>
                    <a:pt x="391" y="20"/>
                    <a:pt x="391" y="20"/>
                  </a:cubicBezTo>
                  <a:cubicBezTo>
                    <a:pt x="391" y="9"/>
                    <a:pt x="382" y="0"/>
                    <a:pt x="371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2" y="0"/>
                    <a:pt x="23" y="9"/>
                    <a:pt x="23" y="20"/>
                  </a:cubicBezTo>
                  <a:cubicBezTo>
                    <a:pt x="23" y="274"/>
                    <a:pt x="23" y="274"/>
                    <a:pt x="23" y="274"/>
                  </a:cubicBezTo>
                  <a:cubicBezTo>
                    <a:pt x="23" y="285"/>
                    <a:pt x="32" y="294"/>
                    <a:pt x="44" y="294"/>
                  </a:cubicBezTo>
                  <a:cubicBezTo>
                    <a:pt x="70" y="294"/>
                    <a:pt x="70" y="294"/>
                    <a:pt x="70" y="294"/>
                  </a:cubicBezTo>
                  <a:cubicBezTo>
                    <a:pt x="2" y="480"/>
                    <a:pt x="2" y="480"/>
                    <a:pt x="2" y="480"/>
                  </a:cubicBezTo>
                  <a:cubicBezTo>
                    <a:pt x="0" y="486"/>
                    <a:pt x="3" y="492"/>
                    <a:pt x="8" y="493"/>
                  </a:cubicBezTo>
                  <a:cubicBezTo>
                    <a:pt x="15" y="496"/>
                    <a:pt x="15" y="496"/>
                    <a:pt x="15" y="496"/>
                  </a:cubicBezTo>
                  <a:cubicBezTo>
                    <a:pt x="20" y="498"/>
                    <a:pt x="26" y="495"/>
                    <a:pt x="28" y="490"/>
                  </a:cubicBezTo>
                  <a:cubicBezTo>
                    <a:pt x="99" y="294"/>
                    <a:pt x="99" y="294"/>
                    <a:pt x="99" y="294"/>
                  </a:cubicBezTo>
                  <a:cubicBezTo>
                    <a:pt x="192" y="294"/>
                    <a:pt x="192" y="294"/>
                    <a:pt x="192" y="294"/>
                  </a:cubicBezTo>
                  <a:cubicBezTo>
                    <a:pt x="193" y="294"/>
                    <a:pt x="193" y="294"/>
                    <a:pt x="193" y="294"/>
                  </a:cubicBezTo>
                  <a:cubicBezTo>
                    <a:pt x="193" y="409"/>
                    <a:pt x="193" y="409"/>
                    <a:pt x="193" y="409"/>
                  </a:cubicBezTo>
                  <a:cubicBezTo>
                    <a:pt x="193" y="412"/>
                    <a:pt x="198" y="415"/>
                    <a:pt x="203" y="415"/>
                  </a:cubicBezTo>
                  <a:cubicBezTo>
                    <a:pt x="204" y="415"/>
                    <a:pt x="204" y="415"/>
                    <a:pt x="204" y="415"/>
                  </a:cubicBezTo>
                  <a:cubicBezTo>
                    <a:pt x="211" y="415"/>
                    <a:pt x="211" y="415"/>
                    <a:pt x="211" y="415"/>
                  </a:cubicBezTo>
                  <a:cubicBezTo>
                    <a:pt x="211" y="415"/>
                    <a:pt x="211" y="415"/>
                    <a:pt x="211" y="415"/>
                  </a:cubicBezTo>
                  <a:cubicBezTo>
                    <a:pt x="217" y="415"/>
                    <a:pt x="221" y="412"/>
                    <a:pt x="221" y="409"/>
                  </a:cubicBezTo>
                  <a:cubicBezTo>
                    <a:pt x="221" y="294"/>
                    <a:pt x="221" y="294"/>
                    <a:pt x="221" y="294"/>
                  </a:cubicBezTo>
                  <a:cubicBezTo>
                    <a:pt x="223" y="294"/>
                    <a:pt x="223" y="294"/>
                    <a:pt x="223" y="294"/>
                  </a:cubicBezTo>
                  <a:cubicBezTo>
                    <a:pt x="315" y="294"/>
                    <a:pt x="315" y="294"/>
                    <a:pt x="315" y="294"/>
                  </a:cubicBezTo>
                  <a:cubicBezTo>
                    <a:pt x="387" y="490"/>
                    <a:pt x="387" y="490"/>
                    <a:pt x="387" y="490"/>
                  </a:cubicBezTo>
                  <a:cubicBezTo>
                    <a:pt x="389" y="495"/>
                    <a:pt x="395" y="498"/>
                    <a:pt x="400" y="496"/>
                  </a:cubicBezTo>
                  <a:cubicBezTo>
                    <a:pt x="406" y="493"/>
                    <a:pt x="406" y="493"/>
                    <a:pt x="406" y="493"/>
                  </a:cubicBezTo>
                  <a:cubicBezTo>
                    <a:pt x="412" y="492"/>
                    <a:pt x="415" y="486"/>
                    <a:pt x="413" y="480"/>
                  </a:cubicBezTo>
                  <a:close/>
                  <a:moveTo>
                    <a:pt x="222" y="274"/>
                  </a:moveTo>
                  <a:cubicBezTo>
                    <a:pt x="192" y="274"/>
                    <a:pt x="192" y="274"/>
                    <a:pt x="192" y="274"/>
                  </a:cubicBezTo>
                  <a:cubicBezTo>
                    <a:pt x="44" y="274"/>
                    <a:pt x="44" y="274"/>
                    <a:pt x="44" y="274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298" y="20"/>
                    <a:pt x="298" y="20"/>
                    <a:pt x="298" y="20"/>
                  </a:cubicBezTo>
                  <a:cubicBezTo>
                    <a:pt x="371" y="20"/>
                    <a:pt x="371" y="20"/>
                    <a:pt x="371" y="20"/>
                  </a:cubicBezTo>
                  <a:cubicBezTo>
                    <a:pt x="371" y="274"/>
                    <a:pt x="371" y="274"/>
                    <a:pt x="371" y="274"/>
                  </a:cubicBezTo>
                  <a:lnTo>
                    <a:pt x="222" y="2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5"/>
            <p:cNvSpPr>
              <a:spLocks/>
            </p:cNvSpPr>
            <p:nvPr/>
          </p:nvSpPr>
          <p:spPr bwMode="auto">
            <a:xfrm>
              <a:off x="7908925" y="795338"/>
              <a:ext cx="273050" cy="38100"/>
            </a:xfrm>
            <a:custGeom>
              <a:avLst/>
              <a:gdLst>
                <a:gd name="T0" fmla="*/ 116 w 130"/>
                <a:gd name="T1" fmla="*/ 0 h 18"/>
                <a:gd name="T2" fmla="*/ 14 w 130"/>
                <a:gd name="T3" fmla="*/ 0 h 18"/>
                <a:gd name="T4" fmla="*/ 0 w 130"/>
                <a:gd name="T5" fmla="*/ 9 h 18"/>
                <a:gd name="T6" fmla="*/ 14 w 130"/>
                <a:gd name="T7" fmla="*/ 18 h 18"/>
                <a:gd name="T8" fmla="*/ 116 w 130"/>
                <a:gd name="T9" fmla="*/ 18 h 18"/>
                <a:gd name="T10" fmla="*/ 130 w 130"/>
                <a:gd name="T11" fmla="*/ 9 h 18"/>
                <a:gd name="T12" fmla="*/ 116 w 130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18">
                  <a:moveTo>
                    <a:pt x="116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4"/>
                    <a:pt x="0" y="9"/>
                  </a:cubicBezTo>
                  <a:cubicBezTo>
                    <a:pt x="0" y="14"/>
                    <a:pt x="6" y="18"/>
                    <a:pt x="14" y="18"/>
                  </a:cubicBezTo>
                  <a:cubicBezTo>
                    <a:pt x="116" y="18"/>
                    <a:pt x="116" y="18"/>
                    <a:pt x="116" y="18"/>
                  </a:cubicBezTo>
                  <a:cubicBezTo>
                    <a:pt x="124" y="18"/>
                    <a:pt x="130" y="14"/>
                    <a:pt x="130" y="9"/>
                  </a:cubicBezTo>
                  <a:cubicBezTo>
                    <a:pt x="130" y="4"/>
                    <a:pt x="124" y="0"/>
                    <a:pt x="1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56"/>
            <p:cNvSpPr>
              <a:spLocks/>
            </p:cNvSpPr>
            <p:nvPr/>
          </p:nvSpPr>
          <p:spPr bwMode="auto">
            <a:xfrm>
              <a:off x="7908925" y="869951"/>
              <a:ext cx="273050" cy="41275"/>
            </a:xfrm>
            <a:custGeom>
              <a:avLst/>
              <a:gdLst>
                <a:gd name="T0" fmla="*/ 116 w 130"/>
                <a:gd name="T1" fmla="*/ 0 h 19"/>
                <a:gd name="T2" fmla="*/ 14 w 130"/>
                <a:gd name="T3" fmla="*/ 0 h 19"/>
                <a:gd name="T4" fmla="*/ 0 w 130"/>
                <a:gd name="T5" fmla="*/ 10 h 19"/>
                <a:gd name="T6" fmla="*/ 14 w 130"/>
                <a:gd name="T7" fmla="*/ 19 h 19"/>
                <a:gd name="T8" fmla="*/ 116 w 130"/>
                <a:gd name="T9" fmla="*/ 19 h 19"/>
                <a:gd name="T10" fmla="*/ 130 w 130"/>
                <a:gd name="T11" fmla="*/ 10 h 19"/>
                <a:gd name="T12" fmla="*/ 116 w 130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19">
                  <a:moveTo>
                    <a:pt x="116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5"/>
                    <a:pt x="0" y="10"/>
                  </a:cubicBezTo>
                  <a:cubicBezTo>
                    <a:pt x="0" y="15"/>
                    <a:pt x="6" y="19"/>
                    <a:pt x="14" y="19"/>
                  </a:cubicBezTo>
                  <a:cubicBezTo>
                    <a:pt x="116" y="19"/>
                    <a:pt x="116" y="19"/>
                    <a:pt x="116" y="19"/>
                  </a:cubicBezTo>
                  <a:cubicBezTo>
                    <a:pt x="124" y="19"/>
                    <a:pt x="130" y="15"/>
                    <a:pt x="130" y="10"/>
                  </a:cubicBezTo>
                  <a:cubicBezTo>
                    <a:pt x="130" y="5"/>
                    <a:pt x="124" y="0"/>
                    <a:pt x="1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57"/>
            <p:cNvSpPr>
              <a:spLocks/>
            </p:cNvSpPr>
            <p:nvPr/>
          </p:nvSpPr>
          <p:spPr bwMode="auto">
            <a:xfrm>
              <a:off x="7908925" y="947738"/>
              <a:ext cx="273050" cy="41275"/>
            </a:xfrm>
            <a:custGeom>
              <a:avLst/>
              <a:gdLst>
                <a:gd name="T0" fmla="*/ 116 w 130"/>
                <a:gd name="T1" fmla="*/ 0 h 19"/>
                <a:gd name="T2" fmla="*/ 14 w 130"/>
                <a:gd name="T3" fmla="*/ 0 h 19"/>
                <a:gd name="T4" fmla="*/ 0 w 130"/>
                <a:gd name="T5" fmla="*/ 10 h 19"/>
                <a:gd name="T6" fmla="*/ 14 w 130"/>
                <a:gd name="T7" fmla="*/ 19 h 19"/>
                <a:gd name="T8" fmla="*/ 116 w 130"/>
                <a:gd name="T9" fmla="*/ 19 h 19"/>
                <a:gd name="T10" fmla="*/ 130 w 130"/>
                <a:gd name="T11" fmla="*/ 10 h 19"/>
                <a:gd name="T12" fmla="*/ 116 w 130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19">
                  <a:moveTo>
                    <a:pt x="116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4"/>
                    <a:pt x="0" y="10"/>
                  </a:cubicBezTo>
                  <a:cubicBezTo>
                    <a:pt x="0" y="15"/>
                    <a:pt x="6" y="19"/>
                    <a:pt x="14" y="19"/>
                  </a:cubicBezTo>
                  <a:cubicBezTo>
                    <a:pt x="116" y="19"/>
                    <a:pt x="116" y="19"/>
                    <a:pt x="116" y="19"/>
                  </a:cubicBezTo>
                  <a:cubicBezTo>
                    <a:pt x="124" y="19"/>
                    <a:pt x="130" y="15"/>
                    <a:pt x="130" y="10"/>
                  </a:cubicBezTo>
                  <a:cubicBezTo>
                    <a:pt x="130" y="4"/>
                    <a:pt x="124" y="0"/>
                    <a:pt x="1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58"/>
            <p:cNvSpPr>
              <a:spLocks/>
            </p:cNvSpPr>
            <p:nvPr/>
          </p:nvSpPr>
          <p:spPr bwMode="auto">
            <a:xfrm>
              <a:off x="7908925" y="1025526"/>
              <a:ext cx="273050" cy="41275"/>
            </a:xfrm>
            <a:custGeom>
              <a:avLst/>
              <a:gdLst>
                <a:gd name="T0" fmla="*/ 116 w 130"/>
                <a:gd name="T1" fmla="*/ 0 h 19"/>
                <a:gd name="T2" fmla="*/ 14 w 130"/>
                <a:gd name="T3" fmla="*/ 0 h 19"/>
                <a:gd name="T4" fmla="*/ 0 w 130"/>
                <a:gd name="T5" fmla="*/ 9 h 19"/>
                <a:gd name="T6" fmla="*/ 14 w 130"/>
                <a:gd name="T7" fmla="*/ 19 h 19"/>
                <a:gd name="T8" fmla="*/ 116 w 130"/>
                <a:gd name="T9" fmla="*/ 19 h 19"/>
                <a:gd name="T10" fmla="*/ 130 w 130"/>
                <a:gd name="T11" fmla="*/ 9 h 19"/>
                <a:gd name="T12" fmla="*/ 116 w 130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19">
                  <a:moveTo>
                    <a:pt x="116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4"/>
                    <a:pt x="0" y="9"/>
                  </a:cubicBezTo>
                  <a:cubicBezTo>
                    <a:pt x="0" y="14"/>
                    <a:pt x="6" y="19"/>
                    <a:pt x="14" y="19"/>
                  </a:cubicBezTo>
                  <a:cubicBezTo>
                    <a:pt x="116" y="19"/>
                    <a:pt x="116" y="19"/>
                    <a:pt x="116" y="19"/>
                  </a:cubicBezTo>
                  <a:cubicBezTo>
                    <a:pt x="124" y="19"/>
                    <a:pt x="130" y="14"/>
                    <a:pt x="130" y="9"/>
                  </a:cubicBezTo>
                  <a:cubicBezTo>
                    <a:pt x="130" y="4"/>
                    <a:pt x="124" y="0"/>
                    <a:pt x="1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20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5"/>
          <p:cNvSpPr/>
          <p:nvPr/>
        </p:nvSpPr>
        <p:spPr>
          <a:xfrm>
            <a:off x="-80800" y="0"/>
            <a:ext cx="9224800" cy="6858000"/>
          </a:xfrm>
          <a:prstGeom prst="rect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204825" y="-12469"/>
            <a:ext cx="747613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altLang="zh-CN" sz="16600" b="1" dirty="0" smtClean="0">
                <a:solidFill>
                  <a:schemeClr val="bg1"/>
                </a:solidFill>
                <a:latin typeface="Times New Roman"/>
                <a:cs typeface="Times New Roman"/>
              </a:rPr>
              <a:t>14%</a:t>
            </a:r>
            <a:r>
              <a:rPr lang="zh-CN" altLang="en-US" sz="16600" b="1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</a:p>
          <a:p>
            <a:pPr lvl="2"/>
            <a:r>
              <a:rPr lang="en-US" altLang="zh-CN" sz="4400" dirty="0" smtClean="0">
                <a:solidFill>
                  <a:schemeClr val="bg1"/>
                </a:solidFill>
                <a:latin typeface="Times New Roman"/>
                <a:cs typeface="Times New Roman"/>
              </a:rPr>
              <a:t>Increase</a:t>
            </a:r>
            <a:r>
              <a:rPr lang="zh-CN" altLang="en-US" sz="440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400" dirty="0" smtClean="0">
                <a:solidFill>
                  <a:schemeClr val="bg1"/>
                </a:solidFill>
                <a:latin typeface="Times New Roman"/>
                <a:cs typeface="Times New Roman"/>
              </a:rPr>
              <a:t>in</a:t>
            </a:r>
            <a:r>
              <a:rPr lang="zh-CN" altLang="en-US" sz="440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400" dirty="0" smtClean="0">
                <a:solidFill>
                  <a:schemeClr val="bg1"/>
                </a:solidFill>
                <a:latin typeface="Times New Roman"/>
                <a:cs typeface="Times New Roman"/>
              </a:rPr>
              <a:t>Gift</a:t>
            </a:r>
            <a:r>
              <a:rPr lang="zh-CN" altLang="en-US" sz="440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400" dirty="0" smtClean="0">
                <a:solidFill>
                  <a:schemeClr val="bg1"/>
                </a:solidFill>
                <a:latin typeface="Times New Roman"/>
                <a:cs typeface="Times New Roman"/>
              </a:rPr>
              <a:t>Shop</a:t>
            </a:r>
            <a:r>
              <a:rPr lang="zh-CN" altLang="en-US" sz="440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400" dirty="0" smtClean="0">
                <a:solidFill>
                  <a:schemeClr val="bg1"/>
                </a:solidFill>
                <a:latin typeface="Times New Roman"/>
                <a:cs typeface="Times New Roman"/>
              </a:rPr>
              <a:t>Revenue</a:t>
            </a:r>
            <a:endParaRPr lang="en-US" sz="13800" b="1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04825" y="3016134"/>
            <a:ext cx="857341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altLang="zh-CN" sz="16600" b="1" dirty="0" smtClean="0">
                <a:solidFill>
                  <a:schemeClr val="bg1"/>
                </a:solidFill>
                <a:latin typeface="Times New Roman"/>
                <a:cs typeface="Times New Roman"/>
              </a:rPr>
              <a:t>$140,000</a:t>
            </a:r>
            <a:endParaRPr lang="zh-CN" altLang="en-US" sz="16600" b="1" dirty="0" smtClean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lvl="2"/>
            <a:r>
              <a:rPr lang="en-US" altLang="zh-CN" sz="4400" dirty="0" smtClean="0">
                <a:solidFill>
                  <a:schemeClr val="bg1"/>
                </a:solidFill>
                <a:latin typeface="Times New Roman"/>
                <a:cs typeface="Times New Roman"/>
              </a:rPr>
              <a:t>Annually</a:t>
            </a:r>
            <a:endParaRPr lang="en-US" sz="13800" b="1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3266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8094" y="4903406"/>
            <a:ext cx="7761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Questions?</a:t>
            </a:r>
          </a:p>
        </p:txBody>
      </p:sp>
      <p:pic>
        <p:nvPicPr>
          <p:cNvPr id="2" name="Picture 1" descr="IMG_8358 copy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5" t="21462" r="21132" b="1069"/>
          <a:stretch/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4" name="Parallelogram 3"/>
          <p:cNvSpPr/>
          <p:nvPr/>
        </p:nvSpPr>
        <p:spPr>
          <a:xfrm>
            <a:off x="-835451" y="4478694"/>
            <a:ext cx="8605135" cy="1403770"/>
          </a:xfrm>
          <a:prstGeom prst="parallelogram">
            <a:avLst>
              <a:gd name="adj" fmla="val 52377"/>
            </a:avLst>
          </a:prstGeom>
          <a:solidFill>
            <a:schemeClr val="bg1">
              <a:alpha val="90000"/>
            </a:schemeClr>
          </a:solidFill>
          <a:ln w="76200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3949" y="4903406"/>
            <a:ext cx="7761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15666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uild2.jpg"/>
          <p:cNvPicPr>
            <a:picLocks noChangeAspect="1"/>
          </p:cNvPicPr>
          <p:nvPr/>
        </p:nvPicPr>
        <p:blipFill>
          <a:blip r:embed="rId3">
            <a:alphaModFix amt="3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37" y="902782"/>
            <a:ext cx="9274729" cy="5982200"/>
          </a:xfrm>
          <a:prstGeom prst="rect">
            <a:avLst/>
          </a:prstGeom>
        </p:spPr>
      </p:pic>
      <p:sp>
        <p:nvSpPr>
          <p:cNvPr id="9" name="Shape 55"/>
          <p:cNvSpPr/>
          <p:nvPr/>
        </p:nvSpPr>
        <p:spPr>
          <a:xfrm>
            <a:off x="0" y="1"/>
            <a:ext cx="9144000" cy="879376"/>
          </a:xfrm>
          <a:prstGeom prst="rect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30729" y="138382"/>
            <a:ext cx="9144000" cy="7635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</a:rPr>
              <a:t>Executive Summary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Diamond 4"/>
          <p:cNvSpPr/>
          <p:nvPr/>
        </p:nvSpPr>
        <p:spPr>
          <a:xfrm>
            <a:off x="1877929" y="1143030"/>
            <a:ext cx="5473198" cy="5501704"/>
          </a:xfrm>
          <a:prstGeom prst="diamond">
            <a:avLst/>
          </a:prstGeom>
          <a:solidFill>
            <a:srgbClr val="800000">
              <a:alpha val="42000"/>
            </a:srgb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7" name="Group 16"/>
          <p:cNvGrpSpPr/>
          <p:nvPr/>
        </p:nvGrpSpPr>
        <p:grpSpPr>
          <a:xfrm>
            <a:off x="2214339" y="1479665"/>
            <a:ext cx="4834853" cy="4814405"/>
            <a:chOff x="2214340" y="3982778"/>
            <a:chExt cx="2311292" cy="2311292"/>
          </a:xfrm>
        </p:grpSpPr>
        <p:sp>
          <p:nvSpPr>
            <p:cNvPr id="8" name="Freeform 7"/>
            <p:cNvSpPr/>
            <p:nvPr/>
          </p:nvSpPr>
          <p:spPr>
            <a:xfrm>
              <a:off x="2214340" y="3982778"/>
              <a:ext cx="2311292" cy="2311292"/>
            </a:xfrm>
            <a:custGeom>
              <a:avLst/>
              <a:gdLst>
                <a:gd name="connsiteX0" fmla="*/ 0 w 2311292"/>
                <a:gd name="connsiteY0" fmla="*/ 385223 h 2311292"/>
                <a:gd name="connsiteX1" fmla="*/ 385223 w 2311292"/>
                <a:gd name="connsiteY1" fmla="*/ 0 h 2311292"/>
                <a:gd name="connsiteX2" fmla="*/ 1926069 w 2311292"/>
                <a:gd name="connsiteY2" fmla="*/ 0 h 2311292"/>
                <a:gd name="connsiteX3" fmla="*/ 2311292 w 2311292"/>
                <a:gd name="connsiteY3" fmla="*/ 385223 h 2311292"/>
                <a:gd name="connsiteX4" fmla="*/ 2311292 w 2311292"/>
                <a:gd name="connsiteY4" fmla="*/ 1926069 h 2311292"/>
                <a:gd name="connsiteX5" fmla="*/ 1926069 w 2311292"/>
                <a:gd name="connsiteY5" fmla="*/ 2311292 h 2311292"/>
                <a:gd name="connsiteX6" fmla="*/ 385223 w 2311292"/>
                <a:gd name="connsiteY6" fmla="*/ 2311292 h 2311292"/>
                <a:gd name="connsiteX7" fmla="*/ 0 w 2311292"/>
                <a:gd name="connsiteY7" fmla="*/ 1926069 h 2311292"/>
                <a:gd name="connsiteX8" fmla="*/ 0 w 2311292"/>
                <a:gd name="connsiteY8" fmla="*/ 385223 h 2311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11292" h="2311292">
                  <a:moveTo>
                    <a:pt x="0" y="385223"/>
                  </a:moveTo>
                  <a:cubicBezTo>
                    <a:pt x="0" y="172470"/>
                    <a:pt x="172470" y="0"/>
                    <a:pt x="385223" y="0"/>
                  </a:cubicBezTo>
                  <a:lnTo>
                    <a:pt x="1926069" y="0"/>
                  </a:lnTo>
                  <a:cubicBezTo>
                    <a:pt x="2138822" y="0"/>
                    <a:pt x="2311292" y="172470"/>
                    <a:pt x="2311292" y="385223"/>
                  </a:cubicBezTo>
                  <a:lnTo>
                    <a:pt x="2311292" y="1926069"/>
                  </a:lnTo>
                  <a:cubicBezTo>
                    <a:pt x="2311292" y="2138822"/>
                    <a:pt x="2138822" y="2311292"/>
                    <a:pt x="1926069" y="2311292"/>
                  </a:cubicBezTo>
                  <a:lnTo>
                    <a:pt x="385223" y="2311292"/>
                  </a:lnTo>
                  <a:cubicBezTo>
                    <a:pt x="172470" y="2311292"/>
                    <a:pt x="0" y="2138822"/>
                    <a:pt x="0" y="1926069"/>
                  </a:cubicBezTo>
                  <a:lnTo>
                    <a:pt x="0" y="385223"/>
                  </a:lnTo>
                  <a:close/>
                </a:path>
              </a:pathLst>
            </a:custGeom>
            <a:solidFill>
              <a:srgbClr val="434343"/>
            </a:solidFill>
            <a:ln w="38100" cmpd="sng">
              <a:solidFill>
                <a:srgbClr val="00000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9028" tIns="189028" rIns="189028" bIns="189028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800" kern="1200" dirty="0" smtClean="0">
                <a:latin typeface="Times New Roman"/>
                <a:cs typeface="Times New Roman"/>
              </a:endParaRPr>
            </a:p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800" kern="1200" dirty="0" smtClean="0">
                <a:latin typeface="Times New Roman"/>
                <a:cs typeface="Times New Roman"/>
              </a:endParaRPr>
            </a:p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800" kern="1200" dirty="0" smtClean="0">
                <a:latin typeface="Times New Roman"/>
                <a:cs typeface="Times New Roman"/>
              </a:endParaRPr>
            </a:p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 kern="1200" dirty="0" smtClean="0">
                  <a:latin typeface="Times New Roman"/>
                  <a:cs typeface="Times New Roman"/>
                </a:rPr>
                <a:t>Increase consumer knowledge</a:t>
              </a:r>
              <a:endParaRPr lang="en-US" sz="4400" kern="1200" dirty="0">
                <a:latin typeface="Times New Roman"/>
                <a:cs typeface="Times New Roman"/>
              </a:endParaRPr>
            </a:p>
          </p:txBody>
        </p:sp>
        <p:sp>
          <p:nvSpPr>
            <p:cNvPr id="23" name="Freeform 105"/>
            <p:cNvSpPr>
              <a:spLocks noEditPoints="1"/>
            </p:cNvSpPr>
            <p:nvPr/>
          </p:nvSpPr>
          <p:spPr bwMode="auto">
            <a:xfrm>
              <a:off x="2899283" y="4280501"/>
              <a:ext cx="1077763" cy="974571"/>
            </a:xfrm>
            <a:custGeom>
              <a:avLst/>
              <a:gdLst>
                <a:gd name="T0" fmla="*/ 171 w 368"/>
                <a:gd name="T1" fmla="*/ 100 h 332"/>
                <a:gd name="T2" fmla="*/ 195 w 368"/>
                <a:gd name="T3" fmla="*/ 134 h 332"/>
                <a:gd name="T4" fmla="*/ 205 w 368"/>
                <a:gd name="T5" fmla="*/ 148 h 332"/>
                <a:gd name="T6" fmla="*/ 192 w 368"/>
                <a:gd name="T7" fmla="*/ 136 h 332"/>
                <a:gd name="T8" fmla="*/ 163 w 368"/>
                <a:gd name="T9" fmla="*/ 106 h 332"/>
                <a:gd name="T10" fmla="*/ 199 w 368"/>
                <a:gd name="T11" fmla="*/ 170 h 332"/>
                <a:gd name="T12" fmla="*/ 218 w 368"/>
                <a:gd name="T13" fmla="*/ 127 h 332"/>
                <a:gd name="T14" fmla="*/ 367 w 368"/>
                <a:gd name="T15" fmla="*/ 305 h 332"/>
                <a:gd name="T16" fmla="*/ 288 w 368"/>
                <a:gd name="T17" fmla="*/ 197 h 332"/>
                <a:gd name="T18" fmla="*/ 286 w 368"/>
                <a:gd name="T19" fmla="*/ 191 h 332"/>
                <a:gd name="T20" fmla="*/ 271 w 368"/>
                <a:gd name="T21" fmla="*/ 173 h 332"/>
                <a:gd name="T22" fmla="*/ 276 w 368"/>
                <a:gd name="T23" fmla="*/ 191 h 332"/>
                <a:gd name="T24" fmla="*/ 285 w 368"/>
                <a:gd name="T25" fmla="*/ 202 h 332"/>
                <a:gd name="T26" fmla="*/ 348 w 368"/>
                <a:gd name="T27" fmla="*/ 271 h 332"/>
                <a:gd name="T28" fmla="*/ 341 w 368"/>
                <a:gd name="T29" fmla="*/ 267 h 332"/>
                <a:gd name="T30" fmla="*/ 303 w 368"/>
                <a:gd name="T31" fmla="*/ 220 h 332"/>
                <a:gd name="T32" fmla="*/ 276 w 368"/>
                <a:gd name="T33" fmla="*/ 278 h 332"/>
                <a:gd name="T34" fmla="*/ 364 w 368"/>
                <a:gd name="T35" fmla="*/ 317 h 332"/>
                <a:gd name="T36" fmla="*/ 295 w 368"/>
                <a:gd name="T37" fmla="*/ 218 h 332"/>
                <a:gd name="T38" fmla="*/ 203 w 368"/>
                <a:gd name="T39" fmla="*/ 175 h 332"/>
                <a:gd name="T40" fmla="*/ 62 w 368"/>
                <a:gd name="T41" fmla="*/ 287 h 332"/>
                <a:gd name="T42" fmla="*/ 199 w 368"/>
                <a:gd name="T43" fmla="*/ 306 h 332"/>
                <a:gd name="T44" fmla="*/ 62 w 368"/>
                <a:gd name="T45" fmla="*/ 287 h 332"/>
                <a:gd name="T46" fmla="*/ 11 w 368"/>
                <a:gd name="T47" fmla="*/ 281 h 332"/>
                <a:gd name="T48" fmla="*/ 247 w 368"/>
                <a:gd name="T49" fmla="*/ 330 h 332"/>
                <a:gd name="T50" fmla="*/ 262 w 368"/>
                <a:gd name="T51" fmla="*/ 274 h 332"/>
                <a:gd name="T52" fmla="*/ 245 w 368"/>
                <a:gd name="T53" fmla="*/ 305 h 332"/>
                <a:gd name="T54" fmla="*/ 73 w 368"/>
                <a:gd name="T55" fmla="*/ 254 h 332"/>
                <a:gd name="T56" fmla="*/ 25 w 368"/>
                <a:gd name="T57" fmla="*/ 266 h 332"/>
                <a:gd name="T58" fmla="*/ 17 w 368"/>
                <a:gd name="T59" fmla="*/ 18 h 332"/>
                <a:gd name="T60" fmla="*/ 245 w 368"/>
                <a:gd name="T61" fmla="*/ 154 h 332"/>
                <a:gd name="T62" fmla="*/ 262 w 368"/>
                <a:gd name="T63" fmla="*/ 0 h 332"/>
                <a:gd name="T64" fmla="*/ 0 w 368"/>
                <a:gd name="T65" fmla="*/ 242 h 332"/>
                <a:gd name="T66" fmla="*/ 216 w 368"/>
                <a:gd name="T67" fmla="*/ 50 h 332"/>
                <a:gd name="T68" fmla="*/ 45 w 368"/>
                <a:gd name="T69" fmla="*/ 65 h 332"/>
                <a:gd name="T70" fmla="*/ 45 w 368"/>
                <a:gd name="T71" fmla="*/ 79 h 332"/>
                <a:gd name="T72" fmla="*/ 216 w 368"/>
                <a:gd name="T73" fmla="*/ 94 h 332"/>
                <a:gd name="T74" fmla="*/ 45 w 368"/>
                <a:gd name="T75" fmla="*/ 79 h 332"/>
                <a:gd name="T76" fmla="*/ 152 w 368"/>
                <a:gd name="T77" fmla="*/ 108 h 332"/>
                <a:gd name="T78" fmla="*/ 45 w 368"/>
                <a:gd name="T79" fmla="*/ 123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68" h="332">
                  <a:moveTo>
                    <a:pt x="218" y="127"/>
                  </a:moveTo>
                  <a:cubicBezTo>
                    <a:pt x="171" y="100"/>
                    <a:pt x="171" y="100"/>
                    <a:pt x="171" y="100"/>
                  </a:cubicBezTo>
                  <a:cubicBezTo>
                    <a:pt x="168" y="102"/>
                    <a:pt x="168" y="102"/>
                    <a:pt x="168" y="102"/>
                  </a:cubicBezTo>
                  <a:cubicBezTo>
                    <a:pt x="195" y="134"/>
                    <a:pt x="195" y="134"/>
                    <a:pt x="195" y="134"/>
                  </a:cubicBezTo>
                  <a:cubicBezTo>
                    <a:pt x="198" y="132"/>
                    <a:pt x="203" y="132"/>
                    <a:pt x="206" y="136"/>
                  </a:cubicBezTo>
                  <a:cubicBezTo>
                    <a:pt x="209" y="139"/>
                    <a:pt x="208" y="145"/>
                    <a:pt x="205" y="148"/>
                  </a:cubicBezTo>
                  <a:cubicBezTo>
                    <a:pt x="201" y="151"/>
                    <a:pt x="196" y="151"/>
                    <a:pt x="192" y="147"/>
                  </a:cubicBezTo>
                  <a:cubicBezTo>
                    <a:pt x="190" y="144"/>
                    <a:pt x="190" y="139"/>
                    <a:pt x="192" y="136"/>
                  </a:cubicBezTo>
                  <a:cubicBezTo>
                    <a:pt x="165" y="104"/>
                    <a:pt x="165" y="104"/>
                    <a:pt x="165" y="104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82" y="158"/>
                    <a:pt x="182" y="158"/>
                    <a:pt x="182" y="158"/>
                  </a:cubicBezTo>
                  <a:cubicBezTo>
                    <a:pt x="199" y="170"/>
                    <a:pt x="199" y="170"/>
                    <a:pt x="199" y="170"/>
                  </a:cubicBezTo>
                  <a:cubicBezTo>
                    <a:pt x="227" y="146"/>
                    <a:pt x="227" y="146"/>
                    <a:pt x="227" y="146"/>
                  </a:cubicBezTo>
                  <a:cubicBezTo>
                    <a:pt x="218" y="127"/>
                    <a:pt x="218" y="127"/>
                    <a:pt x="218" y="127"/>
                  </a:cubicBezTo>
                  <a:close/>
                  <a:moveTo>
                    <a:pt x="364" y="317"/>
                  </a:moveTo>
                  <a:cubicBezTo>
                    <a:pt x="366" y="314"/>
                    <a:pt x="366" y="309"/>
                    <a:pt x="367" y="305"/>
                  </a:cubicBezTo>
                  <a:cubicBezTo>
                    <a:pt x="368" y="275"/>
                    <a:pt x="364" y="235"/>
                    <a:pt x="328" y="217"/>
                  </a:cubicBezTo>
                  <a:cubicBezTo>
                    <a:pt x="317" y="211"/>
                    <a:pt x="296" y="203"/>
                    <a:pt x="288" y="197"/>
                  </a:cubicBezTo>
                  <a:cubicBezTo>
                    <a:pt x="286" y="195"/>
                    <a:pt x="285" y="194"/>
                    <a:pt x="284" y="193"/>
                  </a:cubicBezTo>
                  <a:cubicBezTo>
                    <a:pt x="285" y="192"/>
                    <a:pt x="286" y="192"/>
                    <a:pt x="286" y="191"/>
                  </a:cubicBezTo>
                  <a:cubicBezTo>
                    <a:pt x="290" y="188"/>
                    <a:pt x="289" y="182"/>
                    <a:pt x="285" y="177"/>
                  </a:cubicBezTo>
                  <a:cubicBezTo>
                    <a:pt x="281" y="172"/>
                    <a:pt x="274" y="170"/>
                    <a:pt x="271" y="173"/>
                  </a:cubicBezTo>
                  <a:cubicBezTo>
                    <a:pt x="268" y="176"/>
                    <a:pt x="268" y="182"/>
                    <a:pt x="272" y="188"/>
                  </a:cubicBezTo>
                  <a:cubicBezTo>
                    <a:pt x="273" y="189"/>
                    <a:pt x="275" y="190"/>
                    <a:pt x="276" y="191"/>
                  </a:cubicBezTo>
                  <a:cubicBezTo>
                    <a:pt x="276" y="192"/>
                    <a:pt x="277" y="194"/>
                    <a:pt x="278" y="195"/>
                  </a:cubicBezTo>
                  <a:cubicBezTo>
                    <a:pt x="280" y="197"/>
                    <a:pt x="282" y="200"/>
                    <a:pt x="285" y="202"/>
                  </a:cubicBezTo>
                  <a:cubicBezTo>
                    <a:pt x="293" y="209"/>
                    <a:pt x="306" y="216"/>
                    <a:pt x="317" y="222"/>
                  </a:cubicBezTo>
                  <a:cubicBezTo>
                    <a:pt x="341" y="235"/>
                    <a:pt x="347" y="252"/>
                    <a:pt x="348" y="271"/>
                  </a:cubicBezTo>
                  <a:cubicBezTo>
                    <a:pt x="348" y="273"/>
                    <a:pt x="346" y="275"/>
                    <a:pt x="344" y="271"/>
                  </a:cubicBezTo>
                  <a:cubicBezTo>
                    <a:pt x="343" y="270"/>
                    <a:pt x="342" y="268"/>
                    <a:pt x="341" y="267"/>
                  </a:cubicBezTo>
                  <a:cubicBezTo>
                    <a:pt x="336" y="258"/>
                    <a:pt x="329" y="249"/>
                    <a:pt x="321" y="240"/>
                  </a:cubicBezTo>
                  <a:cubicBezTo>
                    <a:pt x="315" y="233"/>
                    <a:pt x="309" y="226"/>
                    <a:pt x="303" y="220"/>
                  </a:cubicBezTo>
                  <a:cubicBezTo>
                    <a:pt x="260" y="257"/>
                    <a:pt x="260" y="257"/>
                    <a:pt x="260" y="257"/>
                  </a:cubicBezTo>
                  <a:cubicBezTo>
                    <a:pt x="264" y="264"/>
                    <a:pt x="270" y="271"/>
                    <a:pt x="276" y="278"/>
                  </a:cubicBezTo>
                  <a:cubicBezTo>
                    <a:pt x="302" y="309"/>
                    <a:pt x="330" y="329"/>
                    <a:pt x="347" y="330"/>
                  </a:cubicBezTo>
                  <a:cubicBezTo>
                    <a:pt x="356" y="330"/>
                    <a:pt x="362" y="325"/>
                    <a:pt x="364" y="317"/>
                  </a:cubicBezTo>
                  <a:close/>
                  <a:moveTo>
                    <a:pt x="231" y="151"/>
                  </a:moveTo>
                  <a:cubicBezTo>
                    <a:pt x="295" y="218"/>
                    <a:pt x="295" y="218"/>
                    <a:pt x="295" y="218"/>
                  </a:cubicBezTo>
                  <a:cubicBezTo>
                    <a:pt x="258" y="249"/>
                    <a:pt x="258" y="249"/>
                    <a:pt x="258" y="249"/>
                  </a:cubicBezTo>
                  <a:cubicBezTo>
                    <a:pt x="203" y="175"/>
                    <a:pt x="203" y="175"/>
                    <a:pt x="203" y="175"/>
                  </a:cubicBezTo>
                  <a:cubicBezTo>
                    <a:pt x="231" y="151"/>
                    <a:pt x="231" y="151"/>
                    <a:pt x="231" y="151"/>
                  </a:cubicBezTo>
                  <a:close/>
                  <a:moveTo>
                    <a:pt x="62" y="287"/>
                  </a:moveTo>
                  <a:cubicBezTo>
                    <a:pt x="198" y="308"/>
                    <a:pt x="198" y="308"/>
                    <a:pt x="198" y="308"/>
                  </a:cubicBezTo>
                  <a:cubicBezTo>
                    <a:pt x="200" y="308"/>
                    <a:pt x="200" y="306"/>
                    <a:pt x="199" y="306"/>
                  </a:cubicBezTo>
                  <a:cubicBezTo>
                    <a:pt x="80" y="267"/>
                    <a:pt x="80" y="267"/>
                    <a:pt x="80" y="267"/>
                  </a:cubicBezTo>
                  <a:cubicBezTo>
                    <a:pt x="74" y="276"/>
                    <a:pt x="70" y="281"/>
                    <a:pt x="62" y="287"/>
                  </a:cubicBezTo>
                  <a:close/>
                  <a:moveTo>
                    <a:pt x="0" y="242"/>
                  </a:moveTo>
                  <a:cubicBezTo>
                    <a:pt x="0" y="257"/>
                    <a:pt x="2" y="269"/>
                    <a:pt x="11" y="281"/>
                  </a:cubicBezTo>
                  <a:cubicBezTo>
                    <a:pt x="19" y="291"/>
                    <a:pt x="28" y="296"/>
                    <a:pt x="41" y="298"/>
                  </a:cubicBezTo>
                  <a:cubicBezTo>
                    <a:pt x="247" y="330"/>
                    <a:pt x="247" y="330"/>
                    <a:pt x="247" y="330"/>
                  </a:cubicBezTo>
                  <a:cubicBezTo>
                    <a:pt x="255" y="332"/>
                    <a:pt x="262" y="326"/>
                    <a:pt x="262" y="317"/>
                  </a:cubicBezTo>
                  <a:cubicBezTo>
                    <a:pt x="262" y="274"/>
                    <a:pt x="262" y="274"/>
                    <a:pt x="262" y="274"/>
                  </a:cubicBezTo>
                  <a:cubicBezTo>
                    <a:pt x="256" y="266"/>
                    <a:pt x="251" y="258"/>
                    <a:pt x="245" y="250"/>
                  </a:cubicBezTo>
                  <a:cubicBezTo>
                    <a:pt x="245" y="305"/>
                    <a:pt x="245" y="305"/>
                    <a:pt x="245" y="305"/>
                  </a:cubicBezTo>
                  <a:cubicBezTo>
                    <a:pt x="78" y="252"/>
                    <a:pt x="78" y="252"/>
                    <a:pt x="78" y="252"/>
                  </a:cubicBezTo>
                  <a:cubicBezTo>
                    <a:pt x="76" y="251"/>
                    <a:pt x="74" y="252"/>
                    <a:pt x="73" y="254"/>
                  </a:cubicBezTo>
                  <a:cubicBezTo>
                    <a:pt x="69" y="261"/>
                    <a:pt x="65" y="267"/>
                    <a:pt x="61" y="271"/>
                  </a:cubicBezTo>
                  <a:cubicBezTo>
                    <a:pt x="49" y="280"/>
                    <a:pt x="34" y="278"/>
                    <a:pt x="25" y="266"/>
                  </a:cubicBezTo>
                  <a:cubicBezTo>
                    <a:pt x="18" y="257"/>
                    <a:pt x="17" y="249"/>
                    <a:pt x="17" y="239"/>
                  </a:cubicBezTo>
                  <a:cubicBezTo>
                    <a:pt x="17" y="165"/>
                    <a:pt x="17" y="91"/>
                    <a:pt x="17" y="18"/>
                  </a:cubicBezTo>
                  <a:cubicBezTo>
                    <a:pt x="245" y="18"/>
                    <a:pt x="245" y="18"/>
                    <a:pt x="245" y="18"/>
                  </a:cubicBezTo>
                  <a:cubicBezTo>
                    <a:pt x="245" y="154"/>
                    <a:pt x="245" y="154"/>
                    <a:pt x="245" y="154"/>
                  </a:cubicBezTo>
                  <a:cubicBezTo>
                    <a:pt x="262" y="172"/>
                    <a:pt x="262" y="172"/>
                    <a:pt x="262" y="172"/>
                  </a:cubicBezTo>
                  <a:cubicBezTo>
                    <a:pt x="262" y="0"/>
                    <a:pt x="262" y="0"/>
                    <a:pt x="26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1"/>
                    <a:pt x="0" y="162"/>
                    <a:pt x="0" y="242"/>
                  </a:cubicBezTo>
                  <a:close/>
                  <a:moveTo>
                    <a:pt x="45" y="50"/>
                  </a:moveTo>
                  <a:cubicBezTo>
                    <a:pt x="216" y="50"/>
                    <a:pt x="216" y="50"/>
                    <a:pt x="216" y="50"/>
                  </a:cubicBezTo>
                  <a:cubicBezTo>
                    <a:pt x="216" y="65"/>
                    <a:pt x="216" y="65"/>
                    <a:pt x="216" y="65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45" y="50"/>
                    <a:pt x="45" y="50"/>
                    <a:pt x="45" y="50"/>
                  </a:cubicBezTo>
                  <a:close/>
                  <a:moveTo>
                    <a:pt x="45" y="79"/>
                  </a:moveTo>
                  <a:cubicBezTo>
                    <a:pt x="216" y="79"/>
                    <a:pt x="216" y="79"/>
                    <a:pt x="216" y="79"/>
                  </a:cubicBezTo>
                  <a:cubicBezTo>
                    <a:pt x="216" y="94"/>
                    <a:pt x="216" y="94"/>
                    <a:pt x="216" y="94"/>
                  </a:cubicBezTo>
                  <a:cubicBezTo>
                    <a:pt x="45" y="94"/>
                    <a:pt x="45" y="94"/>
                    <a:pt x="45" y="94"/>
                  </a:cubicBezTo>
                  <a:cubicBezTo>
                    <a:pt x="45" y="79"/>
                    <a:pt x="45" y="79"/>
                    <a:pt x="45" y="79"/>
                  </a:cubicBezTo>
                  <a:close/>
                  <a:moveTo>
                    <a:pt x="45" y="108"/>
                  </a:moveTo>
                  <a:cubicBezTo>
                    <a:pt x="152" y="108"/>
                    <a:pt x="152" y="108"/>
                    <a:pt x="152" y="108"/>
                  </a:cubicBezTo>
                  <a:cubicBezTo>
                    <a:pt x="152" y="123"/>
                    <a:pt x="152" y="123"/>
                    <a:pt x="152" y="123"/>
                  </a:cubicBezTo>
                  <a:cubicBezTo>
                    <a:pt x="45" y="123"/>
                    <a:pt x="45" y="123"/>
                    <a:pt x="45" y="123"/>
                  </a:cubicBezTo>
                  <a:cubicBezTo>
                    <a:pt x="45" y="108"/>
                    <a:pt x="45" y="108"/>
                    <a:pt x="45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347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uild2.jpg"/>
          <p:cNvPicPr>
            <a:picLocks noChangeAspect="1"/>
          </p:cNvPicPr>
          <p:nvPr/>
        </p:nvPicPr>
        <p:blipFill>
          <a:blip r:embed="rId3">
            <a:alphaModFix amt="3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37" y="902782"/>
            <a:ext cx="9274729" cy="5982200"/>
          </a:xfrm>
          <a:prstGeom prst="rect">
            <a:avLst/>
          </a:prstGeom>
        </p:spPr>
      </p:pic>
      <p:sp>
        <p:nvSpPr>
          <p:cNvPr id="9" name="Shape 55"/>
          <p:cNvSpPr/>
          <p:nvPr/>
        </p:nvSpPr>
        <p:spPr>
          <a:xfrm>
            <a:off x="0" y="1"/>
            <a:ext cx="9144000" cy="879376"/>
          </a:xfrm>
          <a:prstGeom prst="rect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30729" y="138382"/>
            <a:ext cx="9144000" cy="7635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</a:rPr>
              <a:t>Executive Summary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Diamond 4"/>
          <p:cNvSpPr/>
          <p:nvPr/>
        </p:nvSpPr>
        <p:spPr>
          <a:xfrm>
            <a:off x="1877929" y="1143030"/>
            <a:ext cx="5473198" cy="5501704"/>
          </a:xfrm>
          <a:prstGeom prst="diamond">
            <a:avLst/>
          </a:prstGeom>
          <a:solidFill>
            <a:srgbClr val="800000">
              <a:alpha val="42000"/>
            </a:srgb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6" name="Group 15"/>
          <p:cNvGrpSpPr/>
          <p:nvPr/>
        </p:nvGrpSpPr>
        <p:grpSpPr>
          <a:xfrm>
            <a:off x="2227811" y="1416729"/>
            <a:ext cx="4786905" cy="4900944"/>
            <a:chOff x="4703424" y="1416729"/>
            <a:chExt cx="2311292" cy="2311292"/>
          </a:xfrm>
        </p:grpSpPr>
        <p:sp>
          <p:nvSpPr>
            <p:cNvPr id="7" name="Freeform 6"/>
            <p:cNvSpPr/>
            <p:nvPr/>
          </p:nvSpPr>
          <p:spPr>
            <a:xfrm>
              <a:off x="4703424" y="1416729"/>
              <a:ext cx="2311292" cy="2311292"/>
            </a:xfrm>
            <a:custGeom>
              <a:avLst/>
              <a:gdLst>
                <a:gd name="connsiteX0" fmla="*/ 0 w 2311292"/>
                <a:gd name="connsiteY0" fmla="*/ 385223 h 2311292"/>
                <a:gd name="connsiteX1" fmla="*/ 385223 w 2311292"/>
                <a:gd name="connsiteY1" fmla="*/ 0 h 2311292"/>
                <a:gd name="connsiteX2" fmla="*/ 1926069 w 2311292"/>
                <a:gd name="connsiteY2" fmla="*/ 0 h 2311292"/>
                <a:gd name="connsiteX3" fmla="*/ 2311292 w 2311292"/>
                <a:gd name="connsiteY3" fmla="*/ 385223 h 2311292"/>
                <a:gd name="connsiteX4" fmla="*/ 2311292 w 2311292"/>
                <a:gd name="connsiteY4" fmla="*/ 1926069 h 2311292"/>
                <a:gd name="connsiteX5" fmla="*/ 1926069 w 2311292"/>
                <a:gd name="connsiteY5" fmla="*/ 2311292 h 2311292"/>
                <a:gd name="connsiteX6" fmla="*/ 385223 w 2311292"/>
                <a:gd name="connsiteY6" fmla="*/ 2311292 h 2311292"/>
                <a:gd name="connsiteX7" fmla="*/ 0 w 2311292"/>
                <a:gd name="connsiteY7" fmla="*/ 1926069 h 2311292"/>
                <a:gd name="connsiteX8" fmla="*/ 0 w 2311292"/>
                <a:gd name="connsiteY8" fmla="*/ 385223 h 2311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11292" h="2311292">
                  <a:moveTo>
                    <a:pt x="0" y="385223"/>
                  </a:moveTo>
                  <a:cubicBezTo>
                    <a:pt x="0" y="172470"/>
                    <a:pt x="172470" y="0"/>
                    <a:pt x="385223" y="0"/>
                  </a:cubicBezTo>
                  <a:lnTo>
                    <a:pt x="1926069" y="0"/>
                  </a:lnTo>
                  <a:cubicBezTo>
                    <a:pt x="2138822" y="0"/>
                    <a:pt x="2311292" y="172470"/>
                    <a:pt x="2311292" y="385223"/>
                  </a:cubicBezTo>
                  <a:lnTo>
                    <a:pt x="2311292" y="1926069"/>
                  </a:lnTo>
                  <a:cubicBezTo>
                    <a:pt x="2311292" y="2138822"/>
                    <a:pt x="2138822" y="2311292"/>
                    <a:pt x="1926069" y="2311292"/>
                  </a:cubicBezTo>
                  <a:lnTo>
                    <a:pt x="385223" y="2311292"/>
                  </a:lnTo>
                  <a:cubicBezTo>
                    <a:pt x="172470" y="2311292"/>
                    <a:pt x="0" y="2138822"/>
                    <a:pt x="0" y="1926069"/>
                  </a:cubicBezTo>
                  <a:lnTo>
                    <a:pt x="0" y="385223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38100" cmpd="sng">
              <a:solidFill>
                <a:srgbClr val="00000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1408" tIns="181408" rIns="181408" bIns="181408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00" kern="1200" dirty="0" smtClean="0">
                <a:latin typeface="Times New Roman"/>
                <a:cs typeface="Times New Roman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00" kern="1200" dirty="0" smtClean="0">
                <a:latin typeface="Times New Roman"/>
                <a:cs typeface="Times New Roman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800" kern="1200" dirty="0" smtClean="0">
                <a:latin typeface="Times New Roman"/>
                <a:cs typeface="Times New Roman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00" kern="1200" dirty="0" smtClean="0">
                <a:latin typeface="Times New Roman"/>
                <a:cs typeface="Times New Roman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800" kern="1200" dirty="0" smtClean="0">
                <a:latin typeface="Times New Roman"/>
                <a:cs typeface="Times New Roman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800" kern="1200" dirty="0" smtClean="0">
                  <a:latin typeface="Times New Roman"/>
                  <a:cs typeface="Times New Roman"/>
                </a:rPr>
                <a:t>Make tour script unique</a:t>
              </a:r>
              <a:endParaRPr lang="en-US" sz="4800" kern="1200" dirty="0">
                <a:latin typeface="Times New Roman"/>
                <a:cs typeface="Times New Roman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170161" y="1834363"/>
              <a:ext cx="1334235" cy="872280"/>
              <a:chOff x="2220913" y="3776663"/>
              <a:chExt cx="1165226" cy="687387"/>
            </a:xfrm>
            <a:solidFill>
              <a:schemeClr val="bg1"/>
            </a:solidFill>
          </p:grpSpPr>
          <p:sp>
            <p:nvSpPr>
              <p:cNvPr id="13" name="Freeform 109"/>
              <p:cNvSpPr>
                <a:spLocks noEditPoints="1"/>
              </p:cNvSpPr>
              <p:nvPr/>
            </p:nvSpPr>
            <p:spPr bwMode="auto">
              <a:xfrm>
                <a:off x="2220913" y="3776663"/>
                <a:ext cx="541338" cy="460375"/>
              </a:xfrm>
              <a:custGeom>
                <a:avLst/>
                <a:gdLst>
                  <a:gd name="T0" fmla="*/ 145 w 237"/>
                  <a:gd name="T1" fmla="*/ 145 h 202"/>
                  <a:gd name="T2" fmla="*/ 237 w 237"/>
                  <a:gd name="T3" fmla="*/ 39 h 202"/>
                  <a:gd name="T4" fmla="*/ 130 w 237"/>
                  <a:gd name="T5" fmla="*/ 0 h 202"/>
                  <a:gd name="T6" fmla="*/ 0 w 237"/>
                  <a:gd name="T7" fmla="*/ 91 h 202"/>
                  <a:gd name="T8" fmla="*/ 18 w 237"/>
                  <a:gd name="T9" fmla="*/ 137 h 202"/>
                  <a:gd name="T10" fmla="*/ 24 w 237"/>
                  <a:gd name="T11" fmla="*/ 144 h 202"/>
                  <a:gd name="T12" fmla="*/ 21 w 237"/>
                  <a:gd name="T13" fmla="*/ 202 h 202"/>
                  <a:gd name="T14" fmla="*/ 84 w 237"/>
                  <a:gd name="T15" fmla="*/ 176 h 202"/>
                  <a:gd name="T16" fmla="*/ 130 w 237"/>
                  <a:gd name="T17" fmla="*/ 182 h 202"/>
                  <a:gd name="T18" fmla="*/ 153 w 237"/>
                  <a:gd name="T19" fmla="*/ 180 h 202"/>
                  <a:gd name="T20" fmla="*/ 145 w 237"/>
                  <a:gd name="T21" fmla="*/ 145 h 202"/>
                  <a:gd name="T22" fmla="*/ 70 w 237"/>
                  <a:gd name="T23" fmla="*/ 112 h 202"/>
                  <a:gd name="T24" fmla="*/ 52 w 237"/>
                  <a:gd name="T25" fmla="*/ 95 h 202"/>
                  <a:gd name="T26" fmla="*/ 70 w 237"/>
                  <a:gd name="T27" fmla="*/ 79 h 202"/>
                  <a:gd name="T28" fmla="*/ 88 w 237"/>
                  <a:gd name="T29" fmla="*/ 95 h 202"/>
                  <a:gd name="T30" fmla="*/ 70 w 237"/>
                  <a:gd name="T31" fmla="*/ 112 h 202"/>
                  <a:gd name="T32" fmla="*/ 130 w 237"/>
                  <a:gd name="T33" fmla="*/ 112 h 202"/>
                  <a:gd name="T34" fmla="*/ 112 w 237"/>
                  <a:gd name="T35" fmla="*/ 95 h 202"/>
                  <a:gd name="T36" fmla="*/ 130 w 237"/>
                  <a:gd name="T37" fmla="*/ 79 h 202"/>
                  <a:gd name="T38" fmla="*/ 148 w 237"/>
                  <a:gd name="T39" fmla="*/ 95 h 202"/>
                  <a:gd name="T40" fmla="*/ 130 w 237"/>
                  <a:gd name="T41" fmla="*/ 11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7" h="202">
                    <a:moveTo>
                      <a:pt x="145" y="145"/>
                    </a:moveTo>
                    <a:cubicBezTo>
                      <a:pt x="145" y="99"/>
                      <a:pt x="183" y="59"/>
                      <a:pt x="237" y="39"/>
                    </a:cubicBezTo>
                    <a:cubicBezTo>
                      <a:pt x="213" y="15"/>
                      <a:pt x="174" y="0"/>
                      <a:pt x="130" y="0"/>
                    </a:cubicBezTo>
                    <a:cubicBezTo>
                      <a:pt x="58" y="0"/>
                      <a:pt x="0" y="40"/>
                      <a:pt x="0" y="91"/>
                    </a:cubicBezTo>
                    <a:cubicBezTo>
                      <a:pt x="0" y="108"/>
                      <a:pt x="7" y="123"/>
                      <a:pt x="18" y="137"/>
                    </a:cubicBezTo>
                    <a:cubicBezTo>
                      <a:pt x="20" y="139"/>
                      <a:pt x="22" y="141"/>
                      <a:pt x="24" y="144"/>
                    </a:cubicBezTo>
                    <a:cubicBezTo>
                      <a:pt x="31" y="150"/>
                      <a:pt x="35" y="183"/>
                      <a:pt x="21" y="202"/>
                    </a:cubicBezTo>
                    <a:cubicBezTo>
                      <a:pt x="42" y="198"/>
                      <a:pt x="69" y="188"/>
                      <a:pt x="84" y="176"/>
                    </a:cubicBezTo>
                    <a:cubicBezTo>
                      <a:pt x="98" y="179"/>
                      <a:pt x="114" y="182"/>
                      <a:pt x="130" y="182"/>
                    </a:cubicBezTo>
                    <a:cubicBezTo>
                      <a:pt x="138" y="182"/>
                      <a:pt x="146" y="181"/>
                      <a:pt x="153" y="180"/>
                    </a:cubicBezTo>
                    <a:cubicBezTo>
                      <a:pt x="148" y="169"/>
                      <a:pt x="145" y="157"/>
                      <a:pt x="145" y="145"/>
                    </a:cubicBezTo>
                    <a:close/>
                    <a:moveTo>
                      <a:pt x="70" y="112"/>
                    </a:moveTo>
                    <a:cubicBezTo>
                      <a:pt x="60" y="112"/>
                      <a:pt x="52" y="105"/>
                      <a:pt x="52" y="95"/>
                    </a:cubicBezTo>
                    <a:cubicBezTo>
                      <a:pt x="52" y="86"/>
                      <a:pt x="60" y="79"/>
                      <a:pt x="70" y="79"/>
                    </a:cubicBezTo>
                    <a:cubicBezTo>
                      <a:pt x="80" y="79"/>
                      <a:pt x="88" y="86"/>
                      <a:pt x="88" y="95"/>
                    </a:cubicBezTo>
                    <a:cubicBezTo>
                      <a:pt x="88" y="105"/>
                      <a:pt x="80" y="112"/>
                      <a:pt x="70" y="112"/>
                    </a:cubicBezTo>
                    <a:close/>
                    <a:moveTo>
                      <a:pt x="130" y="112"/>
                    </a:moveTo>
                    <a:cubicBezTo>
                      <a:pt x="120" y="112"/>
                      <a:pt x="112" y="105"/>
                      <a:pt x="112" y="95"/>
                    </a:cubicBezTo>
                    <a:cubicBezTo>
                      <a:pt x="112" y="86"/>
                      <a:pt x="120" y="79"/>
                      <a:pt x="130" y="79"/>
                    </a:cubicBezTo>
                    <a:cubicBezTo>
                      <a:pt x="140" y="79"/>
                      <a:pt x="148" y="86"/>
                      <a:pt x="148" y="95"/>
                    </a:cubicBezTo>
                    <a:cubicBezTo>
                      <a:pt x="148" y="105"/>
                      <a:pt x="140" y="112"/>
                      <a:pt x="13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Freeform 110"/>
              <p:cNvSpPr>
                <a:spLocks noEditPoints="1"/>
              </p:cNvSpPr>
              <p:nvPr/>
            </p:nvSpPr>
            <p:spPr bwMode="auto">
              <a:xfrm>
                <a:off x="2606676" y="3857625"/>
                <a:ext cx="779463" cy="606425"/>
              </a:xfrm>
              <a:custGeom>
                <a:avLst/>
                <a:gdLst>
                  <a:gd name="T0" fmla="*/ 0 w 341"/>
                  <a:gd name="T1" fmla="*/ 119 h 265"/>
                  <a:gd name="T2" fmla="*/ 171 w 341"/>
                  <a:gd name="T3" fmla="*/ 238 h 265"/>
                  <a:gd name="T4" fmla="*/ 231 w 341"/>
                  <a:gd name="T5" fmla="*/ 231 h 265"/>
                  <a:gd name="T6" fmla="*/ 314 w 341"/>
                  <a:gd name="T7" fmla="*/ 265 h 265"/>
                  <a:gd name="T8" fmla="*/ 309 w 341"/>
                  <a:gd name="T9" fmla="*/ 188 h 265"/>
                  <a:gd name="T10" fmla="*/ 318 w 341"/>
                  <a:gd name="T11" fmla="*/ 180 h 265"/>
                  <a:gd name="T12" fmla="*/ 341 w 341"/>
                  <a:gd name="T13" fmla="*/ 119 h 265"/>
                  <a:gd name="T14" fmla="*/ 171 w 341"/>
                  <a:gd name="T15" fmla="*/ 0 h 265"/>
                  <a:gd name="T16" fmla="*/ 0 w 341"/>
                  <a:gd name="T17" fmla="*/ 119 h 265"/>
                  <a:gd name="T18" fmla="*/ 225 w 341"/>
                  <a:gd name="T19" fmla="*/ 125 h 265"/>
                  <a:gd name="T20" fmla="*/ 249 w 341"/>
                  <a:gd name="T21" fmla="*/ 104 h 265"/>
                  <a:gd name="T22" fmla="*/ 273 w 341"/>
                  <a:gd name="T23" fmla="*/ 125 h 265"/>
                  <a:gd name="T24" fmla="*/ 249 w 341"/>
                  <a:gd name="T25" fmla="*/ 147 h 265"/>
                  <a:gd name="T26" fmla="*/ 225 w 341"/>
                  <a:gd name="T27" fmla="*/ 125 h 265"/>
                  <a:gd name="T28" fmla="*/ 147 w 341"/>
                  <a:gd name="T29" fmla="*/ 125 h 265"/>
                  <a:gd name="T30" fmla="*/ 170 w 341"/>
                  <a:gd name="T31" fmla="*/ 104 h 265"/>
                  <a:gd name="T32" fmla="*/ 194 w 341"/>
                  <a:gd name="T33" fmla="*/ 125 h 265"/>
                  <a:gd name="T34" fmla="*/ 170 w 341"/>
                  <a:gd name="T35" fmla="*/ 147 h 265"/>
                  <a:gd name="T36" fmla="*/ 147 w 341"/>
                  <a:gd name="T37" fmla="*/ 125 h 265"/>
                  <a:gd name="T38" fmla="*/ 68 w 341"/>
                  <a:gd name="T39" fmla="*/ 125 h 265"/>
                  <a:gd name="T40" fmla="*/ 92 w 341"/>
                  <a:gd name="T41" fmla="*/ 104 h 265"/>
                  <a:gd name="T42" fmla="*/ 116 w 341"/>
                  <a:gd name="T43" fmla="*/ 125 h 265"/>
                  <a:gd name="T44" fmla="*/ 92 w 341"/>
                  <a:gd name="T45" fmla="*/ 147 h 265"/>
                  <a:gd name="T46" fmla="*/ 68 w 341"/>
                  <a:gd name="T47" fmla="*/ 125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1" h="265">
                    <a:moveTo>
                      <a:pt x="0" y="119"/>
                    </a:moveTo>
                    <a:cubicBezTo>
                      <a:pt x="0" y="185"/>
                      <a:pt x="76" y="238"/>
                      <a:pt x="171" y="238"/>
                    </a:cubicBezTo>
                    <a:cubicBezTo>
                      <a:pt x="192" y="238"/>
                      <a:pt x="212" y="236"/>
                      <a:pt x="231" y="231"/>
                    </a:cubicBezTo>
                    <a:cubicBezTo>
                      <a:pt x="251" y="246"/>
                      <a:pt x="286" y="260"/>
                      <a:pt x="314" y="265"/>
                    </a:cubicBezTo>
                    <a:cubicBezTo>
                      <a:pt x="296" y="241"/>
                      <a:pt x="300" y="197"/>
                      <a:pt x="309" y="188"/>
                    </a:cubicBezTo>
                    <a:cubicBezTo>
                      <a:pt x="312" y="186"/>
                      <a:pt x="315" y="183"/>
                      <a:pt x="318" y="180"/>
                    </a:cubicBezTo>
                    <a:cubicBezTo>
                      <a:pt x="333" y="162"/>
                      <a:pt x="341" y="141"/>
                      <a:pt x="341" y="119"/>
                    </a:cubicBezTo>
                    <a:cubicBezTo>
                      <a:pt x="341" y="53"/>
                      <a:pt x="265" y="0"/>
                      <a:pt x="171" y="0"/>
                    </a:cubicBezTo>
                    <a:cubicBezTo>
                      <a:pt x="76" y="0"/>
                      <a:pt x="0" y="53"/>
                      <a:pt x="0" y="119"/>
                    </a:cubicBezTo>
                    <a:close/>
                    <a:moveTo>
                      <a:pt x="225" y="125"/>
                    </a:moveTo>
                    <a:cubicBezTo>
                      <a:pt x="225" y="113"/>
                      <a:pt x="236" y="104"/>
                      <a:pt x="249" y="104"/>
                    </a:cubicBezTo>
                    <a:cubicBezTo>
                      <a:pt x="262" y="104"/>
                      <a:pt x="273" y="113"/>
                      <a:pt x="273" y="125"/>
                    </a:cubicBezTo>
                    <a:cubicBezTo>
                      <a:pt x="273" y="137"/>
                      <a:pt x="262" y="147"/>
                      <a:pt x="249" y="147"/>
                    </a:cubicBezTo>
                    <a:cubicBezTo>
                      <a:pt x="236" y="147"/>
                      <a:pt x="225" y="137"/>
                      <a:pt x="225" y="125"/>
                    </a:cubicBezTo>
                    <a:close/>
                    <a:moveTo>
                      <a:pt x="147" y="125"/>
                    </a:moveTo>
                    <a:cubicBezTo>
                      <a:pt x="147" y="113"/>
                      <a:pt x="157" y="104"/>
                      <a:pt x="170" y="104"/>
                    </a:cubicBezTo>
                    <a:cubicBezTo>
                      <a:pt x="184" y="104"/>
                      <a:pt x="194" y="113"/>
                      <a:pt x="194" y="125"/>
                    </a:cubicBezTo>
                    <a:cubicBezTo>
                      <a:pt x="194" y="137"/>
                      <a:pt x="184" y="147"/>
                      <a:pt x="170" y="147"/>
                    </a:cubicBezTo>
                    <a:cubicBezTo>
                      <a:pt x="157" y="147"/>
                      <a:pt x="147" y="137"/>
                      <a:pt x="147" y="125"/>
                    </a:cubicBezTo>
                    <a:close/>
                    <a:moveTo>
                      <a:pt x="68" y="125"/>
                    </a:moveTo>
                    <a:cubicBezTo>
                      <a:pt x="68" y="113"/>
                      <a:pt x="79" y="104"/>
                      <a:pt x="92" y="104"/>
                    </a:cubicBezTo>
                    <a:cubicBezTo>
                      <a:pt x="105" y="104"/>
                      <a:pt x="116" y="113"/>
                      <a:pt x="116" y="125"/>
                    </a:cubicBezTo>
                    <a:cubicBezTo>
                      <a:pt x="116" y="137"/>
                      <a:pt x="105" y="147"/>
                      <a:pt x="92" y="147"/>
                    </a:cubicBezTo>
                    <a:cubicBezTo>
                      <a:pt x="79" y="147"/>
                      <a:pt x="68" y="137"/>
                      <a:pt x="68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41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uild2.jpg"/>
          <p:cNvPicPr>
            <a:picLocks noChangeAspect="1"/>
          </p:cNvPicPr>
          <p:nvPr/>
        </p:nvPicPr>
        <p:blipFill>
          <a:blip r:embed="rId3">
            <a:alphaModFix amt="3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37" y="902782"/>
            <a:ext cx="9274729" cy="5982200"/>
          </a:xfrm>
          <a:prstGeom prst="rect">
            <a:avLst/>
          </a:prstGeom>
        </p:spPr>
      </p:pic>
      <p:sp>
        <p:nvSpPr>
          <p:cNvPr id="9" name="Shape 55"/>
          <p:cNvSpPr/>
          <p:nvPr/>
        </p:nvSpPr>
        <p:spPr>
          <a:xfrm>
            <a:off x="0" y="1"/>
            <a:ext cx="9144000" cy="879376"/>
          </a:xfrm>
          <a:prstGeom prst="rect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30729" y="138382"/>
            <a:ext cx="9144000" cy="7635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</a:rPr>
              <a:t>Executive Summary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Diamond 4"/>
          <p:cNvSpPr/>
          <p:nvPr/>
        </p:nvSpPr>
        <p:spPr>
          <a:xfrm>
            <a:off x="1877929" y="1143030"/>
            <a:ext cx="5473198" cy="5501704"/>
          </a:xfrm>
          <a:prstGeom prst="diamond">
            <a:avLst/>
          </a:prstGeom>
          <a:solidFill>
            <a:srgbClr val="800000">
              <a:alpha val="42000"/>
            </a:srgb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5" name="Group 14"/>
          <p:cNvGrpSpPr/>
          <p:nvPr/>
        </p:nvGrpSpPr>
        <p:grpSpPr>
          <a:xfrm>
            <a:off x="2244436" y="1529542"/>
            <a:ext cx="4773012" cy="4753857"/>
            <a:chOff x="4706156" y="3972107"/>
            <a:chExt cx="2311292" cy="2311292"/>
          </a:xfrm>
        </p:grpSpPr>
        <p:sp>
          <p:nvSpPr>
            <p:cNvPr id="6" name="Freeform 5"/>
            <p:cNvSpPr/>
            <p:nvPr/>
          </p:nvSpPr>
          <p:spPr>
            <a:xfrm>
              <a:off x="4706156" y="3972107"/>
              <a:ext cx="2311292" cy="2311292"/>
            </a:xfrm>
            <a:custGeom>
              <a:avLst/>
              <a:gdLst>
                <a:gd name="connsiteX0" fmla="*/ 0 w 2311292"/>
                <a:gd name="connsiteY0" fmla="*/ 385223 h 2311292"/>
                <a:gd name="connsiteX1" fmla="*/ 385223 w 2311292"/>
                <a:gd name="connsiteY1" fmla="*/ 0 h 2311292"/>
                <a:gd name="connsiteX2" fmla="*/ 1926069 w 2311292"/>
                <a:gd name="connsiteY2" fmla="*/ 0 h 2311292"/>
                <a:gd name="connsiteX3" fmla="*/ 2311292 w 2311292"/>
                <a:gd name="connsiteY3" fmla="*/ 385223 h 2311292"/>
                <a:gd name="connsiteX4" fmla="*/ 2311292 w 2311292"/>
                <a:gd name="connsiteY4" fmla="*/ 1926069 h 2311292"/>
                <a:gd name="connsiteX5" fmla="*/ 1926069 w 2311292"/>
                <a:gd name="connsiteY5" fmla="*/ 2311292 h 2311292"/>
                <a:gd name="connsiteX6" fmla="*/ 385223 w 2311292"/>
                <a:gd name="connsiteY6" fmla="*/ 2311292 h 2311292"/>
                <a:gd name="connsiteX7" fmla="*/ 0 w 2311292"/>
                <a:gd name="connsiteY7" fmla="*/ 1926069 h 2311292"/>
                <a:gd name="connsiteX8" fmla="*/ 0 w 2311292"/>
                <a:gd name="connsiteY8" fmla="*/ 385223 h 2311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11292" h="2311292">
                  <a:moveTo>
                    <a:pt x="0" y="385223"/>
                  </a:moveTo>
                  <a:cubicBezTo>
                    <a:pt x="0" y="172470"/>
                    <a:pt x="172470" y="0"/>
                    <a:pt x="385223" y="0"/>
                  </a:cubicBezTo>
                  <a:lnTo>
                    <a:pt x="1926069" y="0"/>
                  </a:lnTo>
                  <a:cubicBezTo>
                    <a:pt x="2138822" y="0"/>
                    <a:pt x="2311292" y="172470"/>
                    <a:pt x="2311292" y="385223"/>
                  </a:cubicBezTo>
                  <a:lnTo>
                    <a:pt x="2311292" y="1926069"/>
                  </a:lnTo>
                  <a:cubicBezTo>
                    <a:pt x="2311292" y="2138822"/>
                    <a:pt x="2138822" y="2311292"/>
                    <a:pt x="1926069" y="2311292"/>
                  </a:cubicBezTo>
                  <a:lnTo>
                    <a:pt x="385223" y="2311292"/>
                  </a:lnTo>
                  <a:cubicBezTo>
                    <a:pt x="172470" y="2311292"/>
                    <a:pt x="0" y="2138822"/>
                    <a:pt x="0" y="1926069"/>
                  </a:cubicBezTo>
                  <a:lnTo>
                    <a:pt x="0" y="385223"/>
                  </a:lnTo>
                  <a:close/>
                </a:path>
              </a:pathLst>
            </a:custGeom>
            <a:solidFill>
              <a:srgbClr val="434343"/>
            </a:solidFill>
            <a:ln w="38100" cmpd="sng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9028" tIns="189028" rIns="189028" bIns="189028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400" kern="1200" dirty="0" smtClean="0">
                <a:latin typeface="Times New Roman"/>
                <a:cs typeface="Times New Roman"/>
              </a:endParaRPr>
            </a:p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400" kern="1200" dirty="0" smtClean="0">
                <a:latin typeface="Times New Roman"/>
                <a:cs typeface="Times New Roman"/>
              </a:endParaRPr>
            </a:p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400" kern="1200" dirty="0" smtClean="0">
                <a:latin typeface="Times New Roman"/>
                <a:cs typeface="Times New Roman"/>
              </a:endParaRPr>
            </a:p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 kern="1200" dirty="0" smtClean="0">
                  <a:latin typeface="Times New Roman"/>
                  <a:cs typeface="Times New Roman"/>
                </a:rPr>
                <a:t>Optimize checkout with two people</a:t>
              </a:r>
              <a:endParaRPr lang="en-US" sz="4400" kern="1200" dirty="0">
                <a:latin typeface="Times New Roman"/>
                <a:cs typeface="Times New Roman"/>
              </a:endParaRPr>
            </a:p>
          </p:txBody>
        </p:sp>
        <p:sp>
          <p:nvSpPr>
            <p:cNvPr id="29" name="Freeform 25"/>
            <p:cNvSpPr>
              <a:spLocks noChangeAspect="1" noEditPoints="1"/>
            </p:cNvSpPr>
            <p:nvPr/>
          </p:nvSpPr>
          <p:spPr bwMode="auto">
            <a:xfrm>
              <a:off x="5314126" y="4329292"/>
              <a:ext cx="1075980" cy="932729"/>
            </a:xfrm>
            <a:custGeom>
              <a:avLst/>
              <a:gdLst>
                <a:gd name="T0" fmla="*/ 277 w 543"/>
                <a:gd name="T1" fmla="*/ 335 h 477"/>
                <a:gd name="T2" fmla="*/ 277 w 543"/>
                <a:gd name="T3" fmla="*/ 335 h 477"/>
                <a:gd name="T4" fmla="*/ 207 w 543"/>
                <a:gd name="T5" fmla="*/ 253 h 477"/>
                <a:gd name="T6" fmla="*/ 230 w 543"/>
                <a:gd name="T7" fmla="*/ 192 h 477"/>
                <a:gd name="T8" fmla="*/ 250 w 543"/>
                <a:gd name="T9" fmla="*/ 150 h 477"/>
                <a:gd name="T10" fmla="*/ 242 w 543"/>
                <a:gd name="T11" fmla="*/ 129 h 477"/>
                <a:gd name="T12" fmla="*/ 248 w 543"/>
                <a:gd name="T13" fmla="*/ 85 h 477"/>
                <a:gd name="T14" fmla="*/ 161 w 543"/>
                <a:gd name="T15" fmla="*/ 0 h 477"/>
                <a:gd name="T16" fmla="*/ 75 w 543"/>
                <a:gd name="T17" fmla="*/ 85 h 477"/>
                <a:gd name="T18" fmla="*/ 80 w 543"/>
                <a:gd name="T19" fmla="*/ 129 h 477"/>
                <a:gd name="T20" fmla="*/ 72 w 543"/>
                <a:gd name="T21" fmla="*/ 150 h 477"/>
                <a:gd name="T22" fmla="*/ 93 w 543"/>
                <a:gd name="T23" fmla="*/ 192 h 477"/>
                <a:gd name="T24" fmla="*/ 116 w 543"/>
                <a:gd name="T25" fmla="*/ 253 h 477"/>
                <a:gd name="T26" fmla="*/ 45 w 543"/>
                <a:gd name="T27" fmla="*/ 335 h 477"/>
                <a:gd name="T28" fmla="*/ 0 w 543"/>
                <a:gd name="T29" fmla="*/ 378 h 477"/>
                <a:gd name="T30" fmla="*/ 0 w 543"/>
                <a:gd name="T31" fmla="*/ 477 h 477"/>
                <a:gd name="T32" fmla="*/ 377 w 543"/>
                <a:gd name="T33" fmla="*/ 477 h 477"/>
                <a:gd name="T34" fmla="*/ 377 w 543"/>
                <a:gd name="T35" fmla="*/ 403 h 477"/>
                <a:gd name="T36" fmla="*/ 277 w 543"/>
                <a:gd name="T37" fmla="*/ 335 h 477"/>
                <a:gd name="T38" fmla="*/ 543 w 543"/>
                <a:gd name="T39" fmla="*/ 477 h 477"/>
                <a:gd name="T40" fmla="*/ 543 w 543"/>
                <a:gd name="T41" fmla="*/ 477 h 477"/>
                <a:gd name="T42" fmla="*/ 536 w 543"/>
                <a:gd name="T43" fmla="*/ 364 h 477"/>
                <a:gd name="T44" fmla="*/ 464 w 543"/>
                <a:gd name="T45" fmla="*/ 320 h 477"/>
                <a:gd name="T46" fmla="*/ 411 w 543"/>
                <a:gd name="T47" fmla="*/ 259 h 477"/>
                <a:gd name="T48" fmla="*/ 429 w 543"/>
                <a:gd name="T49" fmla="*/ 213 h 477"/>
                <a:gd name="T50" fmla="*/ 444 w 543"/>
                <a:gd name="T51" fmla="*/ 181 h 477"/>
                <a:gd name="T52" fmla="*/ 438 w 543"/>
                <a:gd name="T53" fmla="*/ 165 h 477"/>
                <a:gd name="T54" fmla="*/ 442 w 543"/>
                <a:gd name="T55" fmla="*/ 132 h 477"/>
                <a:gd name="T56" fmla="*/ 377 w 543"/>
                <a:gd name="T57" fmla="*/ 68 h 477"/>
                <a:gd name="T58" fmla="*/ 312 w 543"/>
                <a:gd name="T59" fmla="*/ 132 h 477"/>
                <a:gd name="T60" fmla="*/ 316 w 543"/>
                <a:gd name="T61" fmla="*/ 165 h 477"/>
                <a:gd name="T62" fmla="*/ 311 w 543"/>
                <a:gd name="T63" fmla="*/ 181 h 477"/>
                <a:gd name="T64" fmla="*/ 326 w 543"/>
                <a:gd name="T65" fmla="*/ 213 h 477"/>
                <a:gd name="T66" fmla="*/ 343 w 543"/>
                <a:gd name="T67" fmla="*/ 259 h 477"/>
                <a:gd name="T68" fmla="*/ 321 w 543"/>
                <a:gd name="T69" fmla="*/ 304 h 477"/>
                <a:gd name="T70" fmla="*/ 421 w 543"/>
                <a:gd name="T71" fmla="*/ 397 h 477"/>
                <a:gd name="T72" fmla="*/ 421 w 543"/>
                <a:gd name="T73" fmla="*/ 477 h 477"/>
                <a:gd name="T74" fmla="*/ 543 w 543"/>
                <a:gd name="T75" fmla="*/ 477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43" h="477">
                  <a:moveTo>
                    <a:pt x="277" y="335"/>
                  </a:moveTo>
                  <a:lnTo>
                    <a:pt x="277" y="335"/>
                  </a:lnTo>
                  <a:cubicBezTo>
                    <a:pt x="224" y="313"/>
                    <a:pt x="207" y="294"/>
                    <a:pt x="207" y="253"/>
                  </a:cubicBezTo>
                  <a:cubicBezTo>
                    <a:pt x="207" y="229"/>
                    <a:pt x="223" y="237"/>
                    <a:pt x="230" y="192"/>
                  </a:cubicBezTo>
                  <a:cubicBezTo>
                    <a:pt x="233" y="174"/>
                    <a:pt x="248" y="192"/>
                    <a:pt x="250" y="150"/>
                  </a:cubicBezTo>
                  <a:cubicBezTo>
                    <a:pt x="250" y="133"/>
                    <a:pt x="242" y="129"/>
                    <a:pt x="242" y="129"/>
                  </a:cubicBezTo>
                  <a:cubicBezTo>
                    <a:pt x="242" y="129"/>
                    <a:pt x="247" y="104"/>
                    <a:pt x="248" y="85"/>
                  </a:cubicBezTo>
                  <a:cubicBezTo>
                    <a:pt x="250" y="61"/>
                    <a:pt x="236" y="0"/>
                    <a:pt x="161" y="0"/>
                  </a:cubicBezTo>
                  <a:cubicBezTo>
                    <a:pt x="87" y="0"/>
                    <a:pt x="73" y="61"/>
                    <a:pt x="75" y="85"/>
                  </a:cubicBezTo>
                  <a:cubicBezTo>
                    <a:pt x="76" y="104"/>
                    <a:pt x="80" y="129"/>
                    <a:pt x="80" y="129"/>
                  </a:cubicBezTo>
                  <a:cubicBezTo>
                    <a:pt x="80" y="129"/>
                    <a:pt x="72" y="133"/>
                    <a:pt x="72" y="150"/>
                  </a:cubicBezTo>
                  <a:cubicBezTo>
                    <a:pt x="75" y="192"/>
                    <a:pt x="90" y="174"/>
                    <a:pt x="93" y="192"/>
                  </a:cubicBezTo>
                  <a:cubicBezTo>
                    <a:pt x="100" y="237"/>
                    <a:pt x="116" y="229"/>
                    <a:pt x="116" y="253"/>
                  </a:cubicBezTo>
                  <a:cubicBezTo>
                    <a:pt x="116" y="294"/>
                    <a:pt x="99" y="313"/>
                    <a:pt x="45" y="335"/>
                  </a:cubicBezTo>
                  <a:cubicBezTo>
                    <a:pt x="29" y="342"/>
                    <a:pt x="0" y="353"/>
                    <a:pt x="0" y="378"/>
                  </a:cubicBezTo>
                  <a:lnTo>
                    <a:pt x="0" y="477"/>
                  </a:lnTo>
                  <a:lnTo>
                    <a:pt x="377" y="477"/>
                  </a:lnTo>
                  <a:lnTo>
                    <a:pt x="377" y="403"/>
                  </a:lnTo>
                  <a:cubicBezTo>
                    <a:pt x="377" y="380"/>
                    <a:pt x="331" y="358"/>
                    <a:pt x="277" y="335"/>
                  </a:cubicBezTo>
                  <a:close/>
                  <a:moveTo>
                    <a:pt x="543" y="477"/>
                  </a:moveTo>
                  <a:lnTo>
                    <a:pt x="543" y="477"/>
                  </a:lnTo>
                  <a:cubicBezTo>
                    <a:pt x="543" y="477"/>
                    <a:pt x="542" y="375"/>
                    <a:pt x="536" y="364"/>
                  </a:cubicBezTo>
                  <a:cubicBezTo>
                    <a:pt x="527" y="348"/>
                    <a:pt x="505" y="337"/>
                    <a:pt x="464" y="320"/>
                  </a:cubicBezTo>
                  <a:cubicBezTo>
                    <a:pt x="424" y="303"/>
                    <a:pt x="411" y="289"/>
                    <a:pt x="411" y="259"/>
                  </a:cubicBezTo>
                  <a:cubicBezTo>
                    <a:pt x="411" y="240"/>
                    <a:pt x="423" y="246"/>
                    <a:pt x="429" y="213"/>
                  </a:cubicBezTo>
                  <a:cubicBezTo>
                    <a:pt x="431" y="199"/>
                    <a:pt x="442" y="213"/>
                    <a:pt x="444" y="181"/>
                  </a:cubicBezTo>
                  <a:cubicBezTo>
                    <a:pt x="444" y="168"/>
                    <a:pt x="438" y="165"/>
                    <a:pt x="438" y="165"/>
                  </a:cubicBezTo>
                  <a:cubicBezTo>
                    <a:pt x="438" y="165"/>
                    <a:pt x="441" y="146"/>
                    <a:pt x="442" y="132"/>
                  </a:cubicBezTo>
                  <a:cubicBezTo>
                    <a:pt x="444" y="114"/>
                    <a:pt x="433" y="68"/>
                    <a:pt x="377" y="68"/>
                  </a:cubicBezTo>
                  <a:cubicBezTo>
                    <a:pt x="321" y="68"/>
                    <a:pt x="311" y="114"/>
                    <a:pt x="312" y="132"/>
                  </a:cubicBezTo>
                  <a:cubicBezTo>
                    <a:pt x="313" y="146"/>
                    <a:pt x="316" y="165"/>
                    <a:pt x="316" y="165"/>
                  </a:cubicBezTo>
                  <a:cubicBezTo>
                    <a:pt x="316" y="165"/>
                    <a:pt x="311" y="168"/>
                    <a:pt x="311" y="181"/>
                  </a:cubicBezTo>
                  <a:cubicBezTo>
                    <a:pt x="313" y="213"/>
                    <a:pt x="323" y="199"/>
                    <a:pt x="326" y="213"/>
                  </a:cubicBezTo>
                  <a:cubicBezTo>
                    <a:pt x="331" y="246"/>
                    <a:pt x="343" y="240"/>
                    <a:pt x="343" y="259"/>
                  </a:cubicBezTo>
                  <a:cubicBezTo>
                    <a:pt x="343" y="279"/>
                    <a:pt x="337" y="292"/>
                    <a:pt x="321" y="304"/>
                  </a:cubicBezTo>
                  <a:cubicBezTo>
                    <a:pt x="409" y="348"/>
                    <a:pt x="421" y="357"/>
                    <a:pt x="421" y="397"/>
                  </a:cubicBezTo>
                  <a:lnTo>
                    <a:pt x="421" y="477"/>
                  </a:lnTo>
                  <a:lnTo>
                    <a:pt x="543" y="47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186" tIns="45593" rIns="91186" bIns="45593" numCol="1" anchor="t" anchorCtr="0" compatLnSpc="1">
              <a:prstTxWarp prst="textNoShape">
                <a:avLst/>
              </a:prstTxWarp>
            </a:bodyPr>
            <a:lstStyle/>
            <a:p>
              <a:endParaRPr lang="en-US" sz="1795" dirty="0"/>
            </a:p>
          </p:txBody>
        </p:sp>
      </p:grpSp>
    </p:spTree>
    <p:extLst>
      <p:ext uri="{BB962C8B-B14F-4D97-AF65-F5344CB8AC3E}">
        <p14:creationId xmlns:p14="http://schemas.microsoft.com/office/powerpoint/2010/main" val="168959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43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818" t="4996" r="2722" b="4835"/>
          <a:stretch/>
        </p:blipFill>
        <p:spPr>
          <a:xfrm>
            <a:off x="0" y="793080"/>
            <a:ext cx="9218704" cy="6064920"/>
          </a:xfrm>
          <a:prstGeom prst="rect">
            <a:avLst/>
          </a:prstGeom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614807" y="1173663"/>
            <a:ext cx="8182806" cy="5393972"/>
          </a:xfrm>
          <a:prstGeom prst="rect">
            <a:avLst/>
          </a:prstGeom>
          <a:noFill/>
        </p:spPr>
      </p:sp>
      <p:sp>
        <p:nvSpPr>
          <p:cNvPr id="13" name="Shape 55"/>
          <p:cNvSpPr/>
          <p:nvPr/>
        </p:nvSpPr>
        <p:spPr>
          <a:xfrm>
            <a:off x="0" y="1"/>
            <a:ext cx="9144000" cy="879376"/>
          </a:xfrm>
          <a:prstGeom prst="rect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125988"/>
            <a:ext cx="8866986" cy="763500"/>
          </a:xfrm>
        </p:spPr>
        <p:txBody>
          <a:bodyPr/>
          <a:lstStyle/>
          <a:p>
            <a:r>
              <a:rPr lang="en-US" altLang="zh-CN" b="1" dirty="0" err="1" smtClean="0">
                <a:solidFill>
                  <a:schemeClr val="bg1"/>
                </a:solidFill>
              </a:rPr>
              <a:t>Vistalba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l</a:t>
            </a:r>
            <a:r>
              <a:rPr lang="en-US" altLang="zh-CN" b="1" dirty="0" smtClean="0">
                <a:solidFill>
                  <a:schemeClr val="bg1"/>
                </a:solidFill>
              </a:rPr>
              <a:t>ogo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will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improve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brand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exposure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37352" y="912800"/>
            <a:ext cx="9218704" cy="606492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919" y="1140240"/>
            <a:ext cx="5388034" cy="5388034"/>
          </a:xfrm>
          <a:prstGeom prst="ellipse">
            <a:avLst/>
          </a:prstGeom>
          <a:ln w="57150" cmpd="sng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4954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818" t="4996" r="2722" b="4835"/>
          <a:stretch/>
        </p:blipFill>
        <p:spPr>
          <a:xfrm>
            <a:off x="0" y="793080"/>
            <a:ext cx="9218704" cy="6064920"/>
          </a:xfrm>
          <a:prstGeom prst="rect">
            <a:avLst/>
          </a:prstGeom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614807" y="1173663"/>
            <a:ext cx="8182806" cy="5393972"/>
          </a:xfrm>
          <a:prstGeom prst="rect">
            <a:avLst/>
          </a:prstGeom>
          <a:noFill/>
        </p:spPr>
      </p:sp>
      <p:sp>
        <p:nvSpPr>
          <p:cNvPr id="13" name="Shape 55"/>
          <p:cNvSpPr/>
          <p:nvPr/>
        </p:nvSpPr>
        <p:spPr>
          <a:xfrm>
            <a:off x="0" y="1"/>
            <a:ext cx="9144000" cy="879376"/>
          </a:xfrm>
          <a:prstGeom prst="rect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92735"/>
            <a:ext cx="9376756" cy="763500"/>
          </a:xfrm>
        </p:spPr>
        <p:txBody>
          <a:bodyPr/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Chalkboard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will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navigate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customers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to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gift shop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37352" y="912800"/>
            <a:ext cx="9218704" cy="606492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IMG_1701 copy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820" y="1129328"/>
            <a:ext cx="4056735" cy="5408981"/>
          </a:xfrm>
          <a:prstGeom prst="rect">
            <a:avLst/>
          </a:prstGeom>
          <a:ln w="57150" cmpd="sng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42235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00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  <a:fontScheme name="Office">
    <a:majorFont>
      <a:latin typeface="Arial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  <a:fontScheme name="Office">
    <a:majorFont>
      <a:latin typeface="Arial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2947</TotalTime>
  <Words>409</Words>
  <Application>Microsoft Macintosh PowerPoint</Application>
  <PresentationFormat>On-screen Show (4:3)</PresentationFormat>
  <Paragraphs>110</Paragraphs>
  <Slides>21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Times New Roman</vt:lpstr>
      <vt:lpstr>宋体</vt:lpstr>
      <vt:lpstr>Arial</vt:lpstr>
      <vt:lpstr>simple-light-2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Vistalba logo will improve brand exposure</vt:lpstr>
      <vt:lpstr>Chalkboard will navigate customers to gift shop</vt:lpstr>
      <vt:lpstr>PowerPoint Presentation</vt:lpstr>
      <vt:lpstr>Checkout time is optimized with two staff members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Bill Su</cp:lastModifiedBy>
  <cp:revision>125</cp:revision>
  <dcterms:modified xsi:type="dcterms:W3CDTF">2016-01-08T19:08:48Z</dcterms:modified>
</cp:coreProperties>
</file>